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2" r:id="rId4"/>
    <p:sldId id="259" r:id="rId5"/>
    <p:sldId id="271" r:id="rId6"/>
    <p:sldId id="265" r:id="rId7"/>
    <p:sldId id="272" r:id="rId8"/>
    <p:sldId id="268" r:id="rId9"/>
    <p:sldId id="269" r:id="rId10"/>
    <p:sldId id="257" r:id="rId11"/>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0E7A8C-2739-4073-B104-A77112EC4E94}" v="5" dt="2023-12-12T08:24:11.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81" d="100"/>
          <a:sy n="81"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ard  Dennigan" userId="fae71bbe-97d5-4c20-b61f-564a57437d9c" providerId="ADAL" clId="{710E7A8C-2739-4073-B104-A77112EC4E94}"/>
    <pc:docChg chg="undo redo custSel addSld delSld modSld sldOrd">
      <pc:chgData name="Gerard  Dennigan" userId="fae71bbe-97d5-4c20-b61f-564a57437d9c" providerId="ADAL" clId="{710E7A8C-2739-4073-B104-A77112EC4E94}" dt="2023-12-12T08:35:43.567" v="1198" actId="20577"/>
      <pc:docMkLst>
        <pc:docMk/>
      </pc:docMkLst>
      <pc:sldChg chg="modSp mod">
        <pc:chgData name="Gerard  Dennigan" userId="fae71bbe-97d5-4c20-b61f-564a57437d9c" providerId="ADAL" clId="{710E7A8C-2739-4073-B104-A77112EC4E94}" dt="2023-12-11T13:02:40.529" v="1" actId="20577"/>
        <pc:sldMkLst>
          <pc:docMk/>
          <pc:sldMk cId="1302506592" sldId="256"/>
        </pc:sldMkLst>
        <pc:spChg chg="mod">
          <ac:chgData name="Gerard  Dennigan" userId="fae71bbe-97d5-4c20-b61f-564a57437d9c" providerId="ADAL" clId="{710E7A8C-2739-4073-B104-A77112EC4E94}" dt="2023-12-11T13:02:40.529" v="1" actId="20577"/>
          <ac:spMkLst>
            <pc:docMk/>
            <pc:sldMk cId="1302506592" sldId="256"/>
            <ac:spMk id="3" creationId="{6B26F740-BA76-4C32-9C48-943E58A24A0E}"/>
          </ac:spMkLst>
        </pc:spChg>
      </pc:sldChg>
      <pc:sldChg chg="addSp modSp mod">
        <pc:chgData name="Gerard  Dennigan" userId="fae71bbe-97d5-4c20-b61f-564a57437d9c" providerId="ADAL" clId="{710E7A8C-2739-4073-B104-A77112EC4E94}" dt="2023-12-12T08:33:25.990" v="1180" actId="21"/>
        <pc:sldMkLst>
          <pc:docMk/>
          <pc:sldMk cId="2926741527" sldId="259"/>
        </pc:sldMkLst>
        <pc:spChg chg="mod">
          <ac:chgData name="Gerard  Dennigan" userId="fae71bbe-97d5-4c20-b61f-564a57437d9c" providerId="ADAL" clId="{710E7A8C-2739-4073-B104-A77112EC4E94}" dt="2023-12-11T18:08:02.650" v="877" actId="1076"/>
          <ac:spMkLst>
            <pc:docMk/>
            <pc:sldMk cId="2926741527" sldId="259"/>
            <ac:spMk id="2" creationId="{1B38D408-1A18-4905-9AFD-4881F2BD8440}"/>
          </ac:spMkLst>
        </pc:spChg>
        <pc:spChg chg="mod">
          <ac:chgData name="Gerard  Dennigan" userId="fae71bbe-97d5-4c20-b61f-564a57437d9c" providerId="ADAL" clId="{710E7A8C-2739-4073-B104-A77112EC4E94}" dt="2023-12-11T13:03:05.454" v="6" actId="6549"/>
          <ac:spMkLst>
            <pc:docMk/>
            <pc:sldMk cId="2926741527" sldId="259"/>
            <ac:spMk id="3" creationId="{EA0A6931-BBAA-497B-8898-1DCD9A99E4CB}"/>
          </ac:spMkLst>
        </pc:spChg>
        <pc:spChg chg="add mod">
          <ac:chgData name="Gerard  Dennigan" userId="fae71bbe-97d5-4c20-b61f-564a57437d9c" providerId="ADAL" clId="{710E7A8C-2739-4073-B104-A77112EC4E94}" dt="2023-12-12T08:33:25.990" v="1180" actId="21"/>
          <ac:spMkLst>
            <pc:docMk/>
            <pc:sldMk cId="2926741527" sldId="259"/>
            <ac:spMk id="6" creationId="{586D53BB-B42B-4118-5304-2826AD4232CB}"/>
          </ac:spMkLst>
        </pc:spChg>
      </pc:sldChg>
      <pc:sldChg chg="modSp del mod">
        <pc:chgData name="Gerard  Dennigan" userId="fae71bbe-97d5-4c20-b61f-564a57437d9c" providerId="ADAL" clId="{710E7A8C-2739-4073-B104-A77112EC4E94}" dt="2023-12-11T14:47:18.194" v="546" actId="47"/>
        <pc:sldMkLst>
          <pc:docMk/>
          <pc:sldMk cId="2086323894" sldId="260"/>
        </pc:sldMkLst>
        <pc:spChg chg="mod">
          <ac:chgData name="Gerard  Dennigan" userId="fae71bbe-97d5-4c20-b61f-564a57437d9c" providerId="ADAL" clId="{710E7A8C-2739-4073-B104-A77112EC4E94}" dt="2023-12-11T13:04:48.781" v="11" actId="6549"/>
          <ac:spMkLst>
            <pc:docMk/>
            <pc:sldMk cId="2086323894" sldId="260"/>
            <ac:spMk id="8" creationId="{D8556A29-4613-4662-8E0D-7B5FA7B99E6D}"/>
          </ac:spMkLst>
        </pc:spChg>
      </pc:sldChg>
      <pc:sldChg chg="addSp modSp mod ord">
        <pc:chgData name="Gerard  Dennigan" userId="fae71bbe-97d5-4c20-b61f-564a57437d9c" providerId="ADAL" clId="{710E7A8C-2739-4073-B104-A77112EC4E94}" dt="2023-12-12T08:32:09.769" v="1164" actId="1076"/>
        <pc:sldMkLst>
          <pc:docMk/>
          <pc:sldMk cId="3326522141" sldId="262"/>
        </pc:sldMkLst>
        <pc:spChg chg="mod">
          <ac:chgData name="Gerard  Dennigan" userId="fae71bbe-97d5-4c20-b61f-564a57437d9c" providerId="ADAL" clId="{710E7A8C-2739-4073-B104-A77112EC4E94}" dt="2023-12-12T08:32:01.245" v="1162" actId="1076"/>
          <ac:spMkLst>
            <pc:docMk/>
            <pc:sldMk cId="3326522141" sldId="262"/>
            <ac:spMk id="2" creationId="{1B38D408-1A18-4905-9AFD-4881F2BD8440}"/>
          </ac:spMkLst>
        </pc:spChg>
        <pc:spChg chg="mod">
          <ac:chgData name="Gerard  Dennigan" userId="fae71bbe-97d5-4c20-b61f-564a57437d9c" providerId="ADAL" clId="{710E7A8C-2739-4073-B104-A77112EC4E94}" dt="2023-12-11T13:02:50.896" v="2" actId="6549"/>
          <ac:spMkLst>
            <pc:docMk/>
            <pc:sldMk cId="3326522141" sldId="262"/>
            <ac:spMk id="3" creationId="{EA0A6931-BBAA-497B-8898-1DCD9A99E4CB}"/>
          </ac:spMkLst>
        </pc:spChg>
        <pc:spChg chg="add mod">
          <ac:chgData name="Gerard  Dennigan" userId="fae71bbe-97d5-4c20-b61f-564a57437d9c" providerId="ADAL" clId="{710E7A8C-2739-4073-B104-A77112EC4E94}" dt="2023-12-12T08:32:09.769" v="1164" actId="1076"/>
          <ac:spMkLst>
            <pc:docMk/>
            <pc:sldMk cId="3326522141" sldId="262"/>
            <ac:spMk id="6" creationId="{9C94646A-8A61-C8F1-B76B-49D34557A425}"/>
          </ac:spMkLst>
        </pc:spChg>
      </pc:sldChg>
      <pc:sldChg chg="modSp mod">
        <pc:chgData name="Gerard  Dennigan" userId="fae71bbe-97d5-4c20-b61f-564a57437d9c" providerId="ADAL" clId="{710E7A8C-2739-4073-B104-A77112EC4E94}" dt="2023-12-12T08:34:12.674" v="1184" actId="21"/>
        <pc:sldMkLst>
          <pc:docMk/>
          <pc:sldMk cId="1687580453" sldId="265"/>
        </pc:sldMkLst>
        <pc:spChg chg="mod">
          <ac:chgData name="Gerard  Dennigan" userId="fae71bbe-97d5-4c20-b61f-564a57437d9c" providerId="ADAL" clId="{710E7A8C-2739-4073-B104-A77112EC4E94}" dt="2023-12-11T18:09:34.556" v="898" actId="1076"/>
          <ac:spMkLst>
            <pc:docMk/>
            <pc:sldMk cId="1687580453" sldId="265"/>
            <ac:spMk id="2" creationId="{1B38D408-1A18-4905-9AFD-4881F2BD8440}"/>
          </ac:spMkLst>
        </pc:spChg>
        <pc:spChg chg="mod">
          <ac:chgData name="Gerard  Dennigan" userId="fae71bbe-97d5-4c20-b61f-564a57437d9c" providerId="ADAL" clId="{710E7A8C-2739-4073-B104-A77112EC4E94}" dt="2023-12-12T08:34:12.674" v="1184" actId="21"/>
          <ac:spMkLst>
            <pc:docMk/>
            <pc:sldMk cId="1687580453" sldId="265"/>
            <ac:spMk id="10" creationId="{C2B8BA99-111C-4FB7-9A33-99D92FC01698}"/>
          </ac:spMkLst>
        </pc:spChg>
      </pc:sldChg>
      <pc:sldChg chg="modSp del mod">
        <pc:chgData name="Gerard  Dennigan" userId="fae71bbe-97d5-4c20-b61f-564a57437d9c" providerId="ADAL" clId="{710E7A8C-2739-4073-B104-A77112EC4E94}" dt="2023-12-11T14:47:15.620" v="545" actId="47"/>
        <pc:sldMkLst>
          <pc:docMk/>
          <pc:sldMk cId="344645979" sldId="267"/>
        </pc:sldMkLst>
        <pc:spChg chg="mod">
          <ac:chgData name="Gerard  Dennigan" userId="fae71bbe-97d5-4c20-b61f-564a57437d9c" providerId="ADAL" clId="{710E7A8C-2739-4073-B104-A77112EC4E94}" dt="2023-12-11T13:03:10.197" v="8" actId="6549"/>
          <ac:spMkLst>
            <pc:docMk/>
            <pc:sldMk cId="344645979" sldId="267"/>
            <ac:spMk id="3" creationId="{EA0A6931-BBAA-497B-8898-1DCD9A99E4CB}"/>
          </ac:spMkLst>
        </pc:spChg>
        <pc:cxnChg chg="mod">
          <ac:chgData name="Gerard  Dennigan" userId="fae71bbe-97d5-4c20-b61f-564a57437d9c" providerId="ADAL" clId="{710E7A8C-2739-4073-B104-A77112EC4E94}" dt="2023-12-11T13:03:07.829" v="7" actId="1076"/>
          <ac:cxnSpMkLst>
            <pc:docMk/>
            <pc:sldMk cId="344645979" sldId="267"/>
            <ac:cxnSpMk id="5" creationId="{D25D615A-82DB-449F-B4E3-A944F95458A2}"/>
          </ac:cxnSpMkLst>
        </pc:cxnChg>
      </pc:sldChg>
      <pc:sldChg chg="modSp mod">
        <pc:chgData name="Gerard  Dennigan" userId="fae71bbe-97d5-4c20-b61f-564a57437d9c" providerId="ADAL" clId="{710E7A8C-2739-4073-B104-A77112EC4E94}" dt="2023-12-12T08:35:33.256" v="1197" actId="1076"/>
        <pc:sldMkLst>
          <pc:docMk/>
          <pc:sldMk cId="2776311558" sldId="268"/>
        </pc:sldMkLst>
        <pc:spChg chg="mod">
          <ac:chgData name="Gerard  Dennigan" userId="fae71bbe-97d5-4c20-b61f-564a57437d9c" providerId="ADAL" clId="{710E7A8C-2739-4073-B104-A77112EC4E94}" dt="2023-12-12T08:35:29.933" v="1196" actId="1076"/>
          <ac:spMkLst>
            <pc:docMk/>
            <pc:sldMk cId="2776311558" sldId="268"/>
            <ac:spMk id="8" creationId="{D8556A29-4613-4662-8E0D-7B5FA7B99E6D}"/>
          </ac:spMkLst>
        </pc:spChg>
        <pc:picChg chg="mod">
          <ac:chgData name="Gerard  Dennigan" userId="fae71bbe-97d5-4c20-b61f-564a57437d9c" providerId="ADAL" clId="{710E7A8C-2739-4073-B104-A77112EC4E94}" dt="2023-12-12T08:35:26.547" v="1195" actId="1076"/>
          <ac:picMkLst>
            <pc:docMk/>
            <pc:sldMk cId="2776311558" sldId="268"/>
            <ac:picMk id="4" creationId="{D54365C4-E3F5-49E3-A682-7A00E481470B}"/>
          </ac:picMkLst>
        </pc:picChg>
        <pc:picChg chg="mod">
          <ac:chgData name="Gerard  Dennigan" userId="fae71bbe-97d5-4c20-b61f-564a57437d9c" providerId="ADAL" clId="{710E7A8C-2739-4073-B104-A77112EC4E94}" dt="2023-12-12T08:35:33.256" v="1197" actId="1076"/>
          <ac:picMkLst>
            <pc:docMk/>
            <pc:sldMk cId="2776311558" sldId="268"/>
            <ac:picMk id="6" creationId="{61F69347-9CB7-4ADC-B05E-88CD3EB53314}"/>
          </ac:picMkLst>
        </pc:picChg>
      </pc:sldChg>
      <pc:sldChg chg="addSp delSp modSp mod">
        <pc:chgData name="Gerard  Dennigan" userId="fae71bbe-97d5-4c20-b61f-564a57437d9c" providerId="ADAL" clId="{710E7A8C-2739-4073-B104-A77112EC4E94}" dt="2023-12-12T08:35:43.567" v="1198" actId="20577"/>
        <pc:sldMkLst>
          <pc:docMk/>
          <pc:sldMk cId="3917080963" sldId="269"/>
        </pc:sldMkLst>
        <pc:spChg chg="add mod">
          <ac:chgData name="Gerard  Dennigan" userId="fae71bbe-97d5-4c20-b61f-564a57437d9c" providerId="ADAL" clId="{710E7A8C-2739-4073-B104-A77112EC4E94}" dt="2023-12-12T08:35:43.567" v="1198" actId="20577"/>
          <ac:spMkLst>
            <pc:docMk/>
            <pc:sldMk cId="3917080963" sldId="269"/>
            <ac:spMk id="5" creationId="{A9493EEF-E971-3075-A010-A3B2C12237D8}"/>
          </ac:spMkLst>
        </pc:spChg>
        <pc:spChg chg="del mod">
          <ac:chgData name="Gerard  Dennigan" userId="fae71bbe-97d5-4c20-b61f-564a57437d9c" providerId="ADAL" clId="{710E7A8C-2739-4073-B104-A77112EC4E94}" dt="2023-12-11T14:26:07.692" v="71"/>
          <ac:spMkLst>
            <pc:docMk/>
            <pc:sldMk cId="3917080963" sldId="269"/>
            <ac:spMk id="8" creationId="{D8556A29-4613-4662-8E0D-7B5FA7B99E6D}"/>
          </ac:spMkLst>
        </pc:spChg>
      </pc:sldChg>
      <pc:sldChg chg="addSp modSp mod">
        <pc:chgData name="Gerard  Dennigan" userId="fae71bbe-97d5-4c20-b61f-564a57437d9c" providerId="ADAL" clId="{710E7A8C-2739-4073-B104-A77112EC4E94}" dt="2023-12-12T08:31:37.330" v="1161" actId="20577"/>
        <pc:sldMkLst>
          <pc:docMk/>
          <pc:sldMk cId="2287777051" sldId="270"/>
        </pc:sldMkLst>
        <pc:spChg chg="mod">
          <ac:chgData name="Gerard  Dennigan" userId="fae71bbe-97d5-4c20-b61f-564a57437d9c" providerId="ADAL" clId="{710E7A8C-2739-4073-B104-A77112EC4E94}" dt="2023-12-11T13:02:54.974" v="3" actId="6549"/>
          <ac:spMkLst>
            <pc:docMk/>
            <pc:sldMk cId="2287777051" sldId="270"/>
            <ac:spMk id="3" creationId="{EA0A6931-BBAA-497B-8898-1DCD9A99E4CB}"/>
          </ac:spMkLst>
        </pc:spChg>
        <pc:spChg chg="add mod">
          <ac:chgData name="Gerard  Dennigan" userId="fae71bbe-97d5-4c20-b61f-564a57437d9c" providerId="ADAL" clId="{710E7A8C-2739-4073-B104-A77112EC4E94}" dt="2023-12-12T08:31:37.330" v="1161" actId="20577"/>
          <ac:spMkLst>
            <pc:docMk/>
            <pc:sldMk cId="2287777051" sldId="270"/>
            <ac:spMk id="6" creationId="{EF97C3D5-9B04-11DA-ACAD-553B0D5FA3AD}"/>
          </ac:spMkLst>
        </pc:spChg>
      </pc:sldChg>
      <pc:sldChg chg="addSp modSp new mod">
        <pc:chgData name="Gerard  Dennigan" userId="fae71bbe-97d5-4c20-b61f-564a57437d9c" providerId="ADAL" clId="{710E7A8C-2739-4073-B104-A77112EC4E94}" dt="2023-12-12T08:33:33.846" v="1183" actId="20577"/>
        <pc:sldMkLst>
          <pc:docMk/>
          <pc:sldMk cId="2143775350" sldId="271"/>
        </pc:sldMkLst>
        <pc:spChg chg="add mod">
          <ac:chgData name="Gerard  Dennigan" userId="fae71bbe-97d5-4c20-b61f-564a57437d9c" providerId="ADAL" clId="{710E7A8C-2739-4073-B104-A77112EC4E94}" dt="2023-12-12T08:33:33.846" v="1183" actId="20577"/>
          <ac:spMkLst>
            <pc:docMk/>
            <pc:sldMk cId="2143775350" sldId="271"/>
            <ac:spMk id="3" creationId="{D958A82E-BCA2-DF33-193C-0CF57AC65A09}"/>
          </ac:spMkLst>
        </pc:spChg>
        <pc:spChg chg="add mod">
          <ac:chgData name="Gerard  Dennigan" userId="fae71bbe-97d5-4c20-b61f-564a57437d9c" providerId="ADAL" clId="{710E7A8C-2739-4073-B104-A77112EC4E94}" dt="2023-12-11T18:08:59.589" v="889" actId="1076"/>
          <ac:spMkLst>
            <pc:docMk/>
            <pc:sldMk cId="2143775350" sldId="271"/>
            <ac:spMk id="4" creationId="{5B3289BD-684E-028B-A829-F6F569330FCB}"/>
          </ac:spMkLst>
        </pc:spChg>
        <pc:picChg chg="add mod">
          <ac:chgData name="Gerard  Dennigan" userId="fae71bbe-97d5-4c20-b61f-564a57437d9c" providerId="ADAL" clId="{710E7A8C-2739-4073-B104-A77112EC4E94}" dt="2023-12-11T18:08:47.718" v="888" actId="1076"/>
          <ac:picMkLst>
            <pc:docMk/>
            <pc:sldMk cId="2143775350" sldId="271"/>
            <ac:picMk id="5" creationId="{52BAE845-0E51-DA45-8BA9-ED47553A76CC}"/>
          </ac:picMkLst>
        </pc:picChg>
      </pc:sldChg>
      <pc:sldChg chg="modSp mod">
        <pc:chgData name="Gerard  Dennigan" userId="fae71bbe-97d5-4c20-b61f-564a57437d9c" providerId="ADAL" clId="{710E7A8C-2739-4073-B104-A77112EC4E94}" dt="2023-12-12T08:34:18.821" v="1187" actId="20577"/>
        <pc:sldMkLst>
          <pc:docMk/>
          <pc:sldMk cId="191692209" sldId="272"/>
        </pc:sldMkLst>
        <pc:spChg chg="mod">
          <ac:chgData name="Gerard  Dennigan" userId="fae71bbe-97d5-4c20-b61f-564a57437d9c" providerId="ADAL" clId="{710E7A8C-2739-4073-B104-A77112EC4E94}" dt="2023-12-12T08:34:18.821" v="1187" actId="20577"/>
          <ac:spMkLst>
            <pc:docMk/>
            <pc:sldMk cId="191692209" sldId="272"/>
            <ac:spMk id="10" creationId="{C2B8BA99-111C-4FB7-9A33-99D92FC01698}"/>
          </ac:spMkLst>
        </pc:spChg>
      </pc:sldChg>
      <pc:sldChg chg="del">
        <pc:chgData name="Gerard  Dennigan" userId="fae71bbe-97d5-4c20-b61f-564a57437d9c" providerId="ADAL" clId="{710E7A8C-2739-4073-B104-A77112EC4E94}" dt="2023-12-11T14:47:23.543" v="547" actId="47"/>
        <pc:sldMkLst>
          <pc:docMk/>
          <pc:sldMk cId="2443421844" sldId="272"/>
        </pc:sldMkLst>
      </pc:sldChg>
      <pc:sldChg chg="del">
        <pc:chgData name="Gerard  Dennigan" userId="fae71bbe-97d5-4c20-b61f-564a57437d9c" providerId="ADAL" clId="{710E7A8C-2739-4073-B104-A77112EC4E94}" dt="2023-12-11T14:47:24.778" v="548" actId="47"/>
        <pc:sldMkLst>
          <pc:docMk/>
          <pc:sldMk cId="4202495771" sldId="273"/>
        </pc:sldMkLst>
      </pc:sldChg>
      <pc:sldChg chg="addSp delSp new del mod">
        <pc:chgData name="Gerard  Dennigan" userId="fae71bbe-97d5-4c20-b61f-564a57437d9c" providerId="ADAL" clId="{710E7A8C-2739-4073-B104-A77112EC4E94}" dt="2023-12-11T14:45:16.675" v="503" actId="680"/>
        <pc:sldMkLst>
          <pc:docMk/>
          <pc:sldMk cId="1044913566" sldId="274"/>
        </pc:sldMkLst>
        <pc:spChg chg="add del">
          <ac:chgData name="Gerard  Dennigan" userId="fae71bbe-97d5-4c20-b61f-564a57437d9c" providerId="ADAL" clId="{710E7A8C-2739-4073-B104-A77112EC4E94}" dt="2023-12-11T14:45:15.841" v="502" actId="22"/>
          <ac:spMkLst>
            <pc:docMk/>
            <pc:sldMk cId="1044913566" sldId="274"/>
            <ac:spMk id="5" creationId="{F66C168C-2137-B471-2DF9-EA9A6FCA69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C753-FE2D-44B5-88D3-6C35C528C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F6A40D78-D35A-4013-892C-9EEDA2BD4B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D04DA64-92BE-4A86-A2D1-EB82FAD100A8}"/>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AA3EF364-D46E-466D-A36A-0291429BF71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9EB76CD-9CB7-4178-A95D-ABDA77482DE6}"/>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1802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57CF-8D07-4C04-A757-400C66C5F80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3E5A0C9-968B-40D5-A40B-0671EBC43F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D716400-43FD-44F6-90E0-56F4AEBFD538}"/>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A16D88F8-FC49-4409-A5BB-B746BEB6124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959DC6B-D749-43BD-9796-271C7020CAB1}"/>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2918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DF0EC-BE66-4426-B450-6E7E680805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A5A6B27-6FB0-4CA2-B32D-C37449841B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D22708-4D02-48CF-AD3D-2368C25DEA58}"/>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D061E6EA-E994-4776-9B5F-B7B85A45E81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DFE5B8-70EF-4866-908A-F975C42FF3C4}"/>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85487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6587D-E7C4-46D3-96C3-C26276FA264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4667F7E-2D67-4705-987D-A274CE698C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842C07C-E99F-4750-A12B-EF87A492032A}"/>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88BD7885-325A-4A68-AC7A-6BC48119EC6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4C43B39-2D4E-4F7D-BEBC-BBF8206D3448}"/>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438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07079-A913-4037-B8AF-A22E89AB1B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8CD3907-AE96-489B-948E-629EE04B1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92B365-1C16-4BDE-ACFC-EDCB16C513ED}"/>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15F77861-7E92-4939-96E6-F634B4C01E9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E28FBB3-CD5E-42E3-A8EE-F79F2610F8AD}"/>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0045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201C-EFB2-41CE-8CF5-3D6D4ED3F9B3}"/>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088F503-8B52-4346-98DF-376B30E2EA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1D7F566-42BF-48F3-9149-3639042EB7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D77484F4-7698-4774-B34C-3A44BD06C6F7}"/>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6" name="Footer Placeholder 5">
            <a:extLst>
              <a:ext uri="{FF2B5EF4-FFF2-40B4-BE49-F238E27FC236}">
                <a16:creationId xmlns:a16="http://schemas.microsoft.com/office/drawing/2014/main" id="{DCDB25AA-6E1A-43F4-9F98-019F756FE52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AF19004-F2BA-483E-9C65-CDE3C64A511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98286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3BC8-3CC3-4917-A756-C01960A955A9}"/>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F756216-A763-4001-9046-695700738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1679E-E4BA-4B4E-A4EE-7E51C125D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1C36EEB0-B431-4226-918E-3CF70B8E6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82FDB5-65CF-41F4-A9E3-8B144F3BF7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D1AB6D1-3502-47DA-B36E-214A3BC1D461}"/>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8" name="Footer Placeholder 7">
            <a:extLst>
              <a:ext uri="{FF2B5EF4-FFF2-40B4-BE49-F238E27FC236}">
                <a16:creationId xmlns:a16="http://schemas.microsoft.com/office/drawing/2014/main" id="{FFA4C597-FB0D-446D-A351-32FF9BEAD3D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1FBB8BB9-B3D3-457F-8E67-B75BA9DD2A5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058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E87A-A751-4B4E-9C0D-D4C227D9870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EA5F10B-1D1A-4C4E-AA42-24CF4A79DE2F}"/>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4" name="Footer Placeholder 3">
            <a:extLst>
              <a:ext uri="{FF2B5EF4-FFF2-40B4-BE49-F238E27FC236}">
                <a16:creationId xmlns:a16="http://schemas.microsoft.com/office/drawing/2014/main" id="{A5366308-4295-4EC2-99BE-CEE5B677819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E1116A3-1814-4FDA-80D4-BD85C1A7E449}"/>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59751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563ED3-34F4-41B3-BBCA-000B00DCD3EB}"/>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3" name="Footer Placeholder 2">
            <a:extLst>
              <a:ext uri="{FF2B5EF4-FFF2-40B4-BE49-F238E27FC236}">
                <a16:creationId xmlns:a16="http://schemas.microsoft.com/office/drawing/2014/main" id="{C94F930B-0CB0-4EAE-B656-07AD11D5190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343338F-121F-4E4F-9ECD-82FC2309D58F}"/>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8928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A6D9-2462-435E-9E93-218943D4F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29790D2-CA52-4C5F-A4D8-BA3499FCE5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DF25C20C-F55B-4248-A542-3BC60B5DD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361A8-C178-4CB3-9128-41380BC5D169}"/>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6" name="Footer Placeholder 5">
            <a:extLst>
              <a:ext uri="{FF2B5EF4-FFF2-40B4-BE49-F238E27FC236}">
                <a16:creationId xmlns:a16="http://schemas.microsoft.com/office/drawing/2014/main" id="{A01E7DFB-AC1D-4421-9B4C-A3D32DECD8D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F894349-428E-4DEB-AB0A-59EA4D1B2A4C}"/>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0786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C40F-3EC4-4AE8-B2E1-F9CF407BD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CA54A0D-3DE8-4FE6-8F26-BEA471055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710882FC-EBD5-4183-B684-EE120857B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5FD691-5A44-4C7D-A0B9-0DEC1E0BC702}"/>
              </a:ext>
            </a:extLst>
          </p:cNvPr>
          <p:cNvSpPr>
            <a:spLocks noGrp="1"/>
          </p:cNvSpPr>
          <p:nvPr>
            <p:ph type="dt" sz="half" idx="10"/>
          </p:nvPr>
        </p:nvSpPr>
        <p:spPr/>
        <p:txBody>
          <a:bodyPr/>
          <a:lstStyle/>
          <a:p>
            <a:fld id="{253477EF-33DE-4B19-8821-D0B8247DC25A}" type="datetimeFigureOut">
              <a:rPr lang="en-IE" smtClean="0"/>
              <a:t>12/12/2023</a:t>
            </a:fld>
            <a:endParaRPr lang="en-IE"/>
          </a:p>
        </p:txBody>
      </p:sp>
      <p:sp>
        <p:nvSpPr>
          <p:cNvPr id="6" name="Footer Placeholder 5">
            <a:extLst>
              <a:ext uri="{FF2B5EF4-FFF2-40B4-BE49-F238E27FC236}">
                <a16:creationId xmlns:a16="http://schemas.microsoft.com/office/drawing/2014/main" id="{F2279FBA-32AA-45D2-9BDF-57C5DC36D0A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43ED956-C038-4C0D-8273-0ADBE05108F2}"/>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24320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C459EE-F45C-4726-9215-9FDD23FB0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70461AA-31ED-4998-B20C-0835E09280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371DD87-EEC2-4A5C-8790-CCAB1FDEF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477EF-33DE-4B19-8821-D0B8247DC25A}" type="datetimeFigureOut">
              <a:rPr lang="en-IE" smtClean="0"/>
              <a:t>12/12/2023</a:t>
            </a:fld>
            <a:endParaRPr lang="en-IE"/>
          </a:p>
        </p:txBody>
      </p:sp>
      <p:sp>
        <p:nvSpPr>
          <p:cNvPr id="5" name="Footer Placeholder 4">
            <a:extLst>
              <a:ext uri="{FF2B5EF4-FFF2-40B4-BE49-F238E27FC236}">
                <a16:creationId xmlns:a16="http://schemas.microsoft.com/office/drawing/2014/main" id="{F224F2B4-9E3C-432C-B135-A6B09B371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28E5804-0A3E-472A-8DAE-96E02EC460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7F04-E8C4-41B0-8673-50EEFE2F0219}" type="slidenum">
              <a:rPr lang="en-IE" smtClean="0"/>
              <a:t>‹#›</a:t>
            </a:fld>
            <a:endParaRPr lang="en-IE"/>
          </a:p>
        </p:txBody>
      </p:sp>
    </p:spTree>
    <p:extLst>
      <p:ext uri="{BB962C8B-B14F-4D97-AF65-F5344CB8AC3E}">
        <p14:creationId xmlns:p14="http://schemas.microsoft.com/office/powerpoint/2010/main" val="85728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aphic 5">
            <a:extLst>
              <a:ext uri="{FF2B5EF4-FFF2-40B4-BE49-F238E27FC236}">
                <a16:creationId xmlns:a16="http://schemas.microsoft.com/office/drawing/2014/main" id="{79F1A6C2-3362-472A-8882-29C790338A3F}"/>
              </a:ext>
            </a:extLst>
          </p:cNvPr>
          <p:cNvGrpSpPr>
            <a:grpSpLocks noChangeAspect="1"/>
          </p:cNvGrpSpPr>
          <p:nvPr/>
        </p:nvGrpSpPr>
        <p:grpSpPr>
          <a:xfrm>
            <a:off x="6293024" y="1475640"/>
            <a:ext cx="5893858" cy="5382359"/>
            <a:chOff x="6293024" y="1475640"/>
            <a:chExt cx="5893858" cy="5382359"/>
          </a:xfrm>
          <a:solidFill>
            <a:srgbClr val="4E738A">
              <a:alpha val="7000"/>
            </a:srgbClr>
          </a:solidFill>
        </p:grpSpPr>
        <p:sp>
          <p:nvSpPr>
            <p:cNvPr id="9" name="Freeform: Shape 8">
              <a:extLst>
                <a:ext uri="{FF2B5EF4-FFF2-40B4-BE49-F238E27FC236}">
                  <a16:creationId xmlns:a16="http://schemas.microsoft.com/office/drawing/2014/main" id="{E02CFEC0-CA3D-41D5-B52F-1B79CFE94EB5}"/>
                </a:ext>
              </a:extLst>
            </p:cNvPr>
            <p:cNvSpPr/>
            <p:nvPr/>
          </p:nvSpPr>
          <p:spPr>
            <a:xfrm>
              <a:off x="10154264" y="3351041"/>
              <a:ext cx="1616726" cy="3506958"/>
            </a:xfrm>
            <a:custGeom>
              <a:avLst/>
              <a:gdLst>
                <a:gd name="connsiteX0" fmla="*/ 1358193 w 1616726"/>
                <a:gd name="connsiteY0" fmla="*/ 220098 h 3506958"/>
                <a:gd name="connsiteX1" fmla="*/ 1345718 w 1616726"/>
                <a:gd name="connsiteY1" fmla="*/ 191762 h 3506958"/>
                <a:gd name="connsiteX2" fmla="*/ 1315065 w 1616726"/>
                <a:gd name="connsiteY2" fmla="*/ 195861 h 3506958"/>
                <a:gd name="connsiteX3" fmla="*/ 1205996 w 1616726"/>
                <a:gd name="connsiteY3" fmla="*/ 204415 h 3506958"/>
                <a:gd name="connsiteX4" fmla="*/ 724809 w 1616726"/>
                <a:gd name="connsiteY4" fmla="*/ 82336 h 3506958"/>
                <a:gd name="connsiteX5" fmla="*/ 583661 w 1616726"/>
                <a:gd name="connsiteY5" fmla="*/ 0 h 3506958"/>
                <a:gd name="connsiteX6" fmla="*/ 669206 w 1616726"/>
                <a:gd name="connsiteY6" fmla="*/ 139188 h 3506958"/>
                <a:gd name="connsiteX7" fmla="*/ 1033482 w 1616726"/>
                <a:gd name="connsiteY7" fmla="*/ 1476886 h 3506958"/>
                <a:gd name="connsiteX8" fmla="*/ 572968 w 1616726"/>
                <a:gd name="connsiteY8" fmla="*/ 2923832 h 3506958"/>
                <a:gd name="connsiteX9" fmla="*/ 78772 w 1616726"/>
                <a:gd name="connsiteY9" fmla="*/ 3447256 h 3506958"/>
                <a:gd name="connsiteX10" fmla="*/ 0 w 1616726"/>
                <a:gd name="connsiteY10" fmla="*/ 3506959 h 3506958"/>
                <a:gd name="connsiteX11" fmla="*/ 855443 w 1616726"/>
                <a:gd name="connsiteY11" fmla="*/ 3506959 h 3506958"/>
                <a:gd name="connsiteX12" fmla="*/ 1358193 w 1616726"/>
                <a:gd name="connsiteY12" fmla="*/ 220098 h 3506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6726" h="3506958">
                  <a:moveTo>
                    <a:pt x="1358193" y="220098"/>
                  </a:moveTo>
                  <a:lnTo>
                    <a:pt x="1345718" y="191762"/>
                  </a:lnTo>
                  <a:lnTo>
                    <a:pt x="1315065" y="195861"/>
                  </a:lnTo>
                  <a:cubicBezTo>
                    <a:pt x="1278887" y="200851"/>
                    <a:pt x="1242531" y="203524"/>
                    <a:pt x="1205996" y="204415"/>
                  </a:cubicBezTo>
                  <a:cubicBezTo>
                    <a:pt x="1039006" y="207801"/>
                    <a:pt x="869165" y="166633"/>
                    <a:pt x="724809" y="82336"/>
                  </a:cubicBezTo>
                  <a:lnTo>
                    <a:pt x="583661" y="0"/>
                  </a:lnTo>
                  <a:lnTo>
                    <a:pt x="669206" y="139188"/>
                  </a:lnTo>
                  <a:cubicBezTo>
                    <a:pt x="910690" y="532869"/>
                    <a:pt x="1032412" y="1016729"/>
                    <a:pt x="1033482" y="1476886"/>
                  </a:cubicBezTo>
                  <a:cubicBezTo>
                    <a:pt x="1034729" y="1997815"/>
                    <a:pt x="884670" y="2503774"/>
                    <a:pt x="572968" y="2923832"/>
                  </a:cubicBezTo>
                  <a:cubicBezTo>
                    <a:pt x="429503" y="3117019"/>
                    <a:pt x="267147" y="3297019"/>
                    <a:pt x="78772" y="3447256"/>
                  </a:cubicBezTo>
                  <a:cubicBezTo>
                    <a:pt x="52752" y="3468107"/>
                    <a:pt x="26376" y="3487711"/>
                    <a:pt x="0" y="3506959"/>
                  </a:cubicBezTo>
                  <a:lnTo>
                    <a:pt x="855443" y="3506959"/>
                  </a:lnTo>
                  <a:cubicBezTo>
                    <a:pt x="1636925" y="2633160"/>
                    <a:pt x="1838845" y="1314709"/>
                    <a:pt x="1358193" y="220098"/>
                  </a:cubicBezTo>
                  <a:close/>
                </a:path>
              </a:pathLst>
            </a:custGeom>
            <a:grpFill/>
            <a:ln w="17813" cap="flat">
              <a:noFill/>
              <a:prstDash val="solid"/>
              <a:miter/>
            </a:ln>
          </p:spPr>
          <p:txBody>
            <a:bodyPr rtlCol="0" anchor="ctr"/>
            <a:lstStyle/>
            <a:p>
              <a:endParaRPr lang="en-IE"/>
            </a:p>
          </p:txBody>
        </p:sp>
        <p:sp>
          <p:nvSpPr>
            <p:cNvPr id="10" name="Freeform: Shape 9">
              <a:extLst>
                <a:ext uri="{FF2B5EF4-FFF2-40B4-BE49-F238E27FC236}">
                  <a16:creationId xmlns:a16="http://schemas.microsoft.com/office/drawing/2014/main" id="{B9116FA3-C7A5-41D6-AAD1-A7B2F6E52CBF}"/>
                </a:ext>
              </a:extLst>
            </p:cNvPr>
            <p:cNvSpPr/>
            <p:nvPr/>
          </p:nvSpPr>
          <p:spPr>
            <a:xfrm>
              <a:off x="6293024" y="1475640"/>
              <a:ext cx="5893858" cy="5298100"/>
            </a:xfrm>
            <a:custGeom>
              <a:avLst/>
              <a:gdLst>
                <a:gd name="connsiteX0" fmla="*/ 1987108 w 5893858"/>
                <a:gd name="connsiteY0" fmla="*/ 5277747 h 5298100"/>
                <a:gd name="connsiteX1" fmla="*/ 2913303 w 5893858"/>
                <a:gd name="connsiteY1" fmla="*/ 5207529 h 5298100"/>
                <a:gd name="connsiteX2" fmla="*/ 3676429 w 5893858"/>
                <a:gd name="connsiteY2" fmla="*/ 4778025 h 5298100"/>
                <a:gd name="connsiteX3" fmla="*/ 4322288 w 5893858"/>
                <a:gd name="connsiteY3" fmla="*/ 3468485 h 5298100"/>
                <a:gd name="connsiteX4" fmla="*/ 3981002 w 5893858"/>
                <a:gd name="connsiteY4" fmla="*/ 2165539 h 5298100"/>
                <a:gd name="connsiteX5" fmla="*/ 2718511 w 5893858"/>
                <a:gd name="connsiteY5" fmla="*/ 1491343 h 5298100"/>
                <a:gd name="connsiteX6" fmla="*/ 1815306 w 5893858"/>
                <a:gd name="connsiteY6" fmla="*/ 1678650 h 5298100"/>
                <a:gd name="connsiteX7" fmla="*/ 1259981 w 5893858"/>
                <a:gd name="connsiteY7" fmla="*/ 2243955 h 5298100"/>
                <a:gd name="connsiteX8" fmla="*/ 1252140 w 5893858"/>
                <a:gd name="connsiteY8" fmla="*/ 3697494 h 5298100"/>
                <a:gd name="connsiteX9" fmla="*/ 2063385 w 5893858"/>
                <a:gd name="connsiteY9" fmla="*/ 4253532 h 5298100"/>
                <a:gd name="connsiteX10" fmla="*/ 2739006 w 5893858"/>
                <a:gd name="connsiteY10" fmla="*/ 4186879 h 5298100"/>
                <a:gd name="connsiteX11" fmla="*/ 3238906 w 5893858"/>
                <a:gd name="connsiteY11" fmla="*/ 3781613 h 5298100"/>
                <a:gd name="connsiteX12" fmla="*/ 3324628 w 5893858"/>
                <a:gd name="connsiteY12" fmla="*/ 2939893 h 5298100"/>
                <a:gd name="connsiteX13" fmla="*/ 2795501 w 5893858"/>
                <a:gd name="connsiteY13" fmla="*/ 2431796 h 5298100"/>
                <a:gd name="connsiteX14" fmla="*/ 2143761 w 5893858"/>
                <a:gd name="connsiteY14" fmla="*/ 2528211 h 5298100"/>
                <a:gd name="connsiteX15" fmla="*/ 2168711 w 5893858"/>
                <a:gd name="connsiteY15" fmla="*/ 3340704 h 5298100"/>
                <a:gd name="connsiteX16" fmla="*/ 2448512 w 5893858"/>
                <a:gd name="connsiteY16" fmla="*/ 3085853 h 5298100"/>
                <a:gd name="connsiteX17" fmla="*/ 2487364 w 5893858"/>
                <a:gd name="connsiteY17" fmla="*/ 3021160 h 5298100"/>
                <a:gd name="connsiteX18" fmla="*/ 2582353 w 5893858"/>
                <a:gd name="connsiteY18" fmla="*/ 2981061 h 5298100"/>
                <a:gd name="connsiteX19" fmla="*/ 2699620 w 5893858"/>
                <a:gd name="connsiteY19" fmla="*/ 3014922 h 5298100"/>
                <a:gd name="connsiteX20" fmla="*/ 2763244 w 5893858"/>
                <a:gd name="connsiteY20" fmla="*/ 3415733 h 5298100"/>
                <a:gd name="connsiteX21" fmla="*/ 2275998 w 5893858"/>
                <a:gd name="connsiteY21" fmla="*/ 3696781 h 5298100"/>
                <a:gd name="connsiteX22" fmla="*/ 1853623 w 5893858"/>
                <a:gd name="connsiteY22" fmla="*/ 3516960 h 5298100"/>
                <a:gd name="connsiteX23" fmla="*/ 1639762 w 5893858"/>
                <a:gd name="connsiteY23" fmla="*/ 3014031 h 5298100"/>
                <a:gd name="connsiteX24" fmla="*/ 1821188 w 5893858"/>
                <a:gd name="connsiteY24" fmla="*/ 2438924 h 5298100"/>
                <a:gd name="connsiteX25" fmla="*/ 2483443 w 5893858"/>
                <a:gd name="connsiteY25" fmla="*/ 2063421 h 5298100"/>
                <a:gd name="connsiteX26" fmla="*/ 3489301 w 5893858"/>
                <a:gd name="connsiteY26" fmla="*/ 2500231 h 5298100"/>
                <a:gd name="connsiteX27" fmla="*/ 3692647 w 5893858"/>
                <a:gd name="connsiteY27" fmla="*/ 3743831 h 5298100"/>
                <a:gd name="connsiteX28" fmla="*/ 3285955 w 5893858"/>
                <a:gd name="connsiteY28" fmla="*/ 4334086 h 5298100"/>
                <a:gd name="connsiteX29" fmla="*/ 2176375 w 5893858"/>
                <a:gd name="connsiteY29" fmla="*/ 4687491 h 5298100"/>
                <a:gd name="connsiteX30" fmla="*/ 1051646 w 5893858"/>
                <a:gd name="connsiteY30" fmla="*/ 4183493 h 5298100"/>
                <a:gd name="connsiteX31" fmla="*/ 690221 w 5893858"/>
                <a:gd name="connsiteY31" fmla="*/ 3577376 h 5298100"/>
                <a:gd name="connsiteX32" fmla="*/ 586320 w 5893858"/>
                <a:gd name="connsiteY32" fmla="*/ 2723716 h 5298100"/>
                <a:gd name="connsiteX33" fmla="*/ 1035962 w 5893858"/>
                <a:gd name="connsiteY33" fmla="*/ 1692194 h 5298100"/>
                <a:gd name="connsiteX34" fmla="*/ 2292216 w 5893858"/>
                <a:gd name="connsiteY34" fmla="*/ 992870 h 5298100"/>
                <a:gd name="connsiteX35" fmla="*/ 3796369 w 5893858"/>
                <a:gd name="connsiteY35" fmla="*/ 1291384 h 5298100"/>
                <a:gd name="connsiteX36" fmla="*/ 3998111 w 5893858"/>
                <a:gd name="connsiteY36" fmla="*/ 1429680 h 5298100"/>
                <a:gd name="connsiteX37" fmla="*/ 4066546 w 5893858"/>
                <a:gd name="connsiteY37" fmla="*/ 1478868 h 5298100"/>
                <a:gd name="connsiteX38" fmla="*/ 4062982 w 5893858"/>
                <a:gd name="connsiteY38" fmla="*/ 1394571 h 5298100"/>
                <a:gd name="connsiteX39" fmla="*/ 4900960 w 5893858"/>
                <a:gd name="connsiteY39" fmla="*/ 597406 h 5298100"/>
                <a:gd name="connsiteX40" fmla="*/ 5295711 w 5893858"/>
                <a:gd name="connsiteY40" fmla="*/ 998216 h 5298100"/>
                <a:gd name="connsiteX41" fmla="*/ 5127473 w 5893858"/>
                <a:gd name="connsiteY41" fmla="*/ 1367661 h 5298100"/>
                <a:gd name="connsiteX42" fmla="*/ 5005395 w 5893858"/>
                <a:gd name="connsiteY42" fmla="*/ 1368908 h 5298100"/>
                <a:gd name="connsiteX43" fmla="*/ 4893296 w 5893858"/>
                <a:gd name="connsiteY43" fmla="*/ 1167701 h 5298100"/>
                <a:gd name="connsiteX44" fmla="*/ 4659653 w 5893858"/>
                <a:gd name="connsiteY44" fmla="*/ 890395 h 5298100"/>
                <a:gd name="connsiteX45" fmla="*/ 4462189 w 5893858"/>
                <a:gd name="connsiteY45" fmla="*/ 1688808 h 5298100"/>
                <a:gd name="connsiteX46" fmla="*/ 5064741 w 5893858"/>
                <a:gd name="connsiteY46" fmla="*/ 1955243 h 5298100"/>
                <a:gd name="connsiteX47" fmla="*/ 5710066 w 5893858"/>
                <a:gd name="connsiteY47" fmla="*/ 1606472 h 5298100"/>
                <a:gd name="connsiteX48" fmla="*/ 5851570 w 5893858"/>
                <a:gd name="connsiteY48" fmla="*/ 772415 h 5298100"/>
                <a:gd name="connsiteX49" fmla="*/ 4844287 w 5893858"/>
                <a:gd name="connsiteY49" fmla="*/ 4299 h 5298100"/>
                <a:gd name="connsiteX50" fmla="*/ 3703340 w 5893858"/>
                <a:gd name="connsiteY50" fmla="*/ 591703 h 5298100"/>
                <a:gd name="connsiteX51" fmla="*/ 2902966 w 5893858"/>
                <a:gd name="connsiteY51" fmla="*/ 399941 h 5298100"/>
                <a:gd name="connsiteX52" fmla="*/ 2050910 w 5893858"/>
                <a:gd name="connsiteY52" fmla="*/ 452159 h 5298100"/>
                <a:gd name="connsiteX53" fmla="*/ 196738 w 5893858"/>
                <a:gd name="connsiteY53" fmla="*/ 1957381 h 5298100"/>
                <a:gd name="connsiteX54" fmla="*/ 291014 w 5893858"/>
                <a:gd name="connsiteY54" fmla="*/ 4090642 h 5298100"/>
                <a:gd name="connsiteX55" fmla="*/ 1987108 w 5893858"/>
                <a:gd name="connsiteY55" fmla="*/ 5277747 h 529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3858" h="5298100">
                  <a:moveTo>
                    <a:pt x="1987108" y="5277747"/>
                  </a:moveTo>
                  <a:cubicBezTo>
                    <a:pt x="2296136" y="5319806"/>
                    <a:pt x="2614254" y="5296816"/>
                    <a:pt x="2913303" y="5207529"/>
                  </a:cubicBezTo>
                  <a:cubicBezTo>
                    <a:pt x="3195064" y="5123410"/>
                    <a:pt x="3461321" y="4979767"/>
                    <a:pt x="3676429" y="4778025"/>
                  </a:cubicBezTo>
                  <a:cubicBezTo>
                    <a:pt x="4044804" y="4432462"/>
                    <a:pt x="4274882" y="3971771"/>
                    <a:pt x="4322288" y="3468485"/>
                  </a:cubicBezTo>
                  <a:cubicBezTo>
                    <a:pt x="4365417" y="3012071"/>
                    <a:pt x="4252784" y="2538013"/>
                    <a:pt x="3981002" y="2165539"/>
                  </a:cubicBezTo>
                  <a:cubicBezTo>
                    <a:pt x="3678211" y="1750649"/>
                    <a:pt x="3228034" y="1523957"/>
                    <a:pt x="2718511" y="1491343"/>
                  </a:cubicBezTo>
                  <a:cubicBezTo>
                    <a:pt x="2404493" y="1471383"/>
                    <a:pt x="2091721" y="1523779"/>
                    <a:pt x="1815306" y="1678650"/>
                  </a:cubicBezTo>
                  <a:cubicBezTo>
                    <a:pt x="1578990" y="1810887"/>
                    <a:pt x="1389724" y="2006747"/>
                    <a:pt x="1259981" y="2243955"/>
                  </a:cubicBezTo>
                  <a:cubicBezTo>
                    <a:pt x="1019388" y="2683617"/>
                    <a:pt x="992656" y="3259436"/>
                    <a:pt x="1252140" y="3697494"/>
                  </a:cubicBezTo>
                  <a:cubicBezTo>
                    <a:pt x="1431783" y="4000820"/>
                    <a:pt x="1719247" y="4187235"/>
                    <a:pt x="2063385" y="4253532"/>
                  </a:cubicBezTo>
                  <a:cubicBezTo>
                    <a:pt x="2289542" y="4297195"/>
                    <a:pt x="2525680" y="4273849"/>
                    <a:pt x="2739006" y="4186879"/>
                  </a:cubicBezTo>
                  <a:cubicBezTo>
                    <a:pt x="2940926" y="4104543"/>
                    <a:pt x="3120035" y="3965711"/>
                    <a:pt x="3238906" y="3781613"/>
                  </a:cubicBezTo>
                  <a:cubicBezTo>
                    <a:pt x="3404826" y="3524445"/>
                    <a:pt x="3424608" y="3226110"/>
                    <a:pt x="3324628" y="2939893"/>
                  </a:cubicBezTo>
                  <a:cubicBezTo>
                    <a:pt x="3238015" y="2691993"/>
                    <a:pt x="3047322" y="2507003"/>
                    <a:pt x="2795501" y="2431796"/>
                  </a:cubicBezTo>
                  <a:cubicBezTo>
                    <a:pt x="2578967" y="2367103"/>
                    <a:pt x="2328394" y="2391162"/>
                    <a:pt x="2143761" y="2528211"/>
                  </a:cubicBezTo>
                  <a:cubicBezTo>
                    <a:pt x="1887128" y="2718904"/>
                    <a:pt x="1758990" y="3311297"/>
                    <a:pt x="2168711" y="3340704"/>
                  </a:cubicBezTo>
                  <a:cubicBezTo>
                    <a:pt x="2318235" y="3351396"/>
                    <a:pt x="2443344" y="3237337"/>
                    <a:pt x="2448512" y="3085853"/>
                  </a:cubicBezTo>
                  <a:cubicBezTo>
                    <a:pt x="2449225" y="3063041"/>
                    <a:pt x="2471859" y="3037021"/>
                    <a:pt x="2487364" y="3021160"/>
                  </a:cubicBezTo>
                  <a:cubicBezTo>
                    <a:pt x="2513918" y="2993893"/>
                    <a:pt x="2544749" y="2982665"/>
                    <a:pt x="2582353" y="2981061"/>
                  </a:cubicBezTo>
                  <a:cubicBezTo>
                    <a:pt x="2624947" y="2979279"/>
                    <a:pt x="2665224" y="2989437"/>
                    <a:pt x="2699620" y="3014922"/>
                  </a:cubicBezTo>
                  <a:cubicBezTo>
                    <a:pt x="2816174" y="3100645"/>
                    <a:pt x="2811897" y="3294545"/>
                    <a:pt x="2763244" y="3415733"/>
                  </a:cubicBezTo>
                  <a:cubicBezTo>
                    <a:pt x="2681264" y="3620326"/>
                    <a:pt x="2487185" y="3704980"/>
                    <a:pt x="2275998" y="3696781"/>
                  </a:cubicBezTo>
                  <a:cubicBezTo>
                    <a:pt x="2115068" y="3690544"/>
                    <a:pt x="1968573" y="3630663"/>
                    <a:pt x="1853623" y="3516960"/>
                  </a:cubicBezTo>
                  <a:cubicBezTo>
                    <a:pt x="1720138" y="3384901"/>
                    <a:pt x="1649208" y="3199912"/>
                    <a:pt x="1639762" y="3014031"/>
                  </a:cubicBezTo>
                  <a:cubicBezTo>
                    <a:pt x="1629248" y="2806765"/>
                    <a:pt x="1694475" y="2602884"/>
                    <a:pt x="1821188" y="2438924"/>
                  </a:cubicBezTo>
                  <a:cubicBezTo>
                    <a:pt x="1986217" y="2225242"/>
                    <a:pt x="2213444" y="2090331"/>
                    <a:pt x="2483443" y="2063421"/>
                  </a:cubicBezTo>
                  <a:cubicBezTo>
                    <a:pt x="2864650" y="2025460"/>
                    <a:pt x="3247282" y="2210272"/>
                    <a:pt x="3489301" y="2500231"/>
                  </a:cubicBezTo>
                  <a:cubicBezTo>
                    <a:pt x="3786745" y="2856665"/>
                    <a:pt x="3838963" y="3310407"/>
                    <a:pt x="3692647" y="3743831"/>
                  </a:cubicBezTo>
                  <a:cubicBezTo>
                    <a:pt x="3614053" y="3976582"/>
                    <a:pt x="3474687" y="4177077"/>
                    <a:pt x="3285955" y="4334086"/>
                  </a:cubicBezTo>
                  <a:cubicBezTo>
                    <a:pt x="2979421" y="4589293"/>
                    <a:pt x="2571838" y="4706025"/>
                    <a:pt x="2176375" y="4687491"/>
                  </a:cubicBezTo>
                  <a:cubicBezTo>
                    <a:pt x="1749901" y="4667353"/>
                    <a:pt x="1347843" y="4492700"/>
                    <a:pt x="1051646" y="4183493"/>
                  </a:cubicBezTo>
                  <a:cubicBezTo>
                    <a:pt x="890715" y="4015612"/>
                    <a:pt x="768102" y="3795514"/>
                    <a:pt x="690221" y="3577376"/>
                  </a:cubicBezTo>
                  <a:cubicBezTo>
                    <a:pt x="592914" y="3304347"/>
                    <a:pt x="556380" y="3012249"/>
                    <a:pt x="586320" y="2723716"/>
                  </a:cubicBezTo>
                  <a:cubicBezTo>
                    <a:pt x="626241" y="2338944"/>
                    <a:pt x="783429" y="1984649"/>
                    <a:pt x="1035962" y="1692194"/>
                  </a:cubicBezTo>
                  <a:cubicBezTo>
                    <a:pt x="1356932" y="1320789"/>
                    <a:pt x="1809603" y="1075384"/>
                    <a:pt x="2292216" y="992870"/>
                  </a:cubicBezTo>
                  <a:cubicBezTo>
                    <a:pt x="2815283" y="903583"/>
                    <a:pt x="3346192" y="1011048"/>
                    <a:pt x="3796369" y="1291384"/>
                  </a:cubicBezTo>
                  <a:cubicBezTo>
                    <a:pt x="3869616" y="1337007"/>
                    <a:pt x="3921656" y="1374789"/>
                    <a:pt x="3998111" y="1429680"/>
                  </a:cubicBezTo>
                  <a:lnTo>
                    <a:pt x="4066546" y="1478868"/>
                  </a:lnTo>
                  <a:lnTo>
                    <a:pt x="4062982" y="1394571"/>
                  </a:lnTo>
                  <a:cubicBezTo>
                    <a:pt x="4043200" y="931028"/>
                    <a:pt x="4409436" y="481565"/>
                    <a:pt x="4900960" y="597406"/>
                  </a:cubicBezTo>
                  <a:cubicBezTo>
                    <a:pt x="5106800" y="645881"/>
                    <a:pt x="5271116" y="779187"/>
                    <a:pt x="5295711" y="998216"/>
                  </a:cubicBezTo>
                  <a:cubicBezTo>
                    <a:pt x="5310324" y="1127958"/>
                    <a:pt x="5262740" y="1315978"/>
                    <a:pt x="5127473" y="1367661"/>
                  </a:cubicBezTo>
                  <a:cubicBezTo>
                    <a:pt x="5087375" y="1382987"/>
                    <a:pt x="5045850" y="1382096"/>
                    <a:pt x="5005395" y="1368908"/>
                  </a:cubicBezTo>
                  <a:cubicBezTo>
                    <a:pt x="4925554" y="1343245"/>
                    <a:pt x="4883672" y="1245760"/>
                    <a:pt x="4893296" y="1167701"/>
                  </a:cubicBezTo>
                  <a:cubicBezTo>
                    <a:pt x="4912366" y="1014434"/>
                    <a:pt x="4807752" y="890395"/>
                    <a:pt x="4659653" y="890395"/>
                  </a:cubicBezTo>
                  <a:cubicBezTo>
                    <a:pt x="4274882" y="890395"/>
                    <a:pt x="4285397" y="1462294"/>
                    <a:pt x="4462189" y="1688808"/>
                  </a:cubicBezTo>
                  <a:cubicBezTo>
                    <a:pt x="4603515" y="1870055"/>
                    <a:pt x="4838940" y="1959876"/>
                    <a:pt x="5064741" y="1955243"/>
                  </a:cubicBezTo>
                  <a:cubicBezTo>
                    <a:pt x="5327612" y="1949896"/>
                    <a:pt x="5560542" y="1822293"/>
                    <a:pt x="5710066" y="1606472"/>
                  </a:cubicBezTo>
                  <a:cubicBezTo>
                    <a:pt x="5882223" y="1357859"/>
                    <a:pt x="5942817" y="1063800"/>
                    <a:pt x="5851570" y="772415"/>
                  </a:cubicBezTo>
                  <a:cubicBezTo>
                    <a:pt x="5715412" y="337387"/>
                    <a:pt x="5290899" y="39586"/>
                    <a:pt x="4844287" y="4299"/>
                  </a:cubicBezTo>
                  <a:cubicBezTo>
                    <a:pt x="4362031" y="-33840"/>
                    <a:pt x="3947141" y="183407"/>
                    <a:pt x="3703340" y="591703"/>
                  </a:cubicBezTo>
                  <a:cubicBezTo>
                    <a:pt x="3447776" y="488693"/>
                    <a:pt x="3177421" y="424535"/>
                    <a:pt x="2902966" y="399941"/>
                  </a:cubicBezTo>
                  <a:cubicBezTo>
                    <a:pt x="2618353" y="374456"/>
                    <a:pt x="2330176" y="391743"/>
                    <a:pt x="2050910" y="452159"/>
                  </a:cubicBezTo>
                  <a:cubicBezTo>
                    <a:pt x="1215784" y="632693"/>
                    <a:pt x="541410" y="1173404"/>
                    <a:pt x="196738" y="1957381"/>
                  </a:cubicBezTo>
                  <a:cubicBezTo>
                    <a:pt x="-75757" y="2576686"/>
                    <a:pt x="-83955" y="3511079"/>
                    <a:pt x="291014" y="4090642"/>
                  </a:cubicBezTo>
                  <a:cubicBezTo>
                    <a:pt x="659211" y="4729016"/>
                    <a:pt x="1248932" y="5177232"/>
                    <a:pt x="1987108" y="5277747"/>
                  </a:cubicBezTo>
                  <a:close/>
                </a:path>
              </a:pathLst>
            </a:custGeom>
            <a:grpFill/>
            <a:ln w="17813" cap="flat">
              <a:noFill/>
              <a:prstDash val="solid"/>
              <a:miter/>
            </a:ln>
          </p:spPr>
          <p:txBody>
            <a:bodyPr rtlCol="0" anchor="ctr"/>
            <a:lstStyle/>
            <a:p>
              <a:endParaRPr lang="en-IE"/>
            </a:p>
          </p:txBody>
        </p:sp>
      </p:grpSp>
      <p:sp>
        <p:nvSpPr>
          <p:cNvPr id="2" name="Title 1">
            <a:extLst>
              <a:ext uri="{FF2B5EF4-FFF2-40B4-BE49-F238E27FC236}">
                <a16:creationId xmlns:a16="http://schemas.microsoft.com/office/drawing/2014/main" id="{8DD69EF2-0FD4-4084-AA79-D1A20A89D897}"/>
              </a:ext>
            </a:extLst>
          </p:cNvPr>
          <p:cNvSpPr>
            <a:spLocks noGrp="1"/>
          </p:cNvSpPr>
          <p:nvPr>
            <p:ph type="ctrTitle"/>
          </p:nvPr>
        </p:nvSpPr>
        <p:spPr>
          <a:xfrm>
            <a:off x="555160" y="2979433"/>
            <a:ext cx="5105400" cy="1655762"/>
          </a:xfrm>
        </p:spPr>
        <p:txBody>
          <a:bodyPr/>
          <a:lstStyle/>
          <a:p>
            <a:pPr algn="l"/>
            <a:r>
              <a:rPr lang="en-GB" dirty="0"/>
              <a:t>Progress Report</a:t>
            </a:r>
            <a:endParaRPr lang="en-IE" dirty="0"/>
          </a:p>
        </p:txBody>
      </p:sp>
      <p:sp>
        <p:nvSpPr>
          <p:cNvPr id="3" name="Subtitle 2">
            <a:extLst>
              <a:ext uri="{FF2B5EF4-FFF2-40B4-BE49-F238E27FC236}">
                <a16:creationId xmlns:a16="http://schemas.microsoft.com/office/drawing/2014/main" id="{6B26F740-BA76-4C32-9C48-943E58A24A0E}"/>
              </a:ext>
            </a:extLst>
          </p:cNvPr>
          <p:cNvSpPr>
            <a:spLocks noGrp="1"/>
          </p:cNvSpPr>
          <p:nvPr>
            <p:ph type="subTitle" idx="1"/>
          </p:nvPr>
        </p:nvSpPr>
        <p:spPr>
          <a:xfrm>
            <a:off x="717085" y="4724431"/>
            <a:ext cx="5105400" cy="1209644"/>
          </a:xfrm>
        </p:spPr>
        <p:txBody>
          <a:bodyPr/>
          <a:lstStyle/>
          <a:p>
            <a:pPr algn="l"/>
            <a:r>
              <a:rPr lang="en-GB" dirty="0"/>
              <a:t>Paddy Mahon – December 2023</a:t>
            </a:r>
            <a:endParaRPr lang="en-IE" dirty="0"/>
          </a:p>
        </p:txBody>
      </p:sp>
      <p:pic>
        <p:nvPicPr>
          <p:cNvPr id="5" name="Picture 4">
            <a:extLst>
              <a:ext uri="{FF2B5EF4-FFF2-40B4-BE49-F238E27FC236}">
                <a16:creationId xmlns:a16="http://schemas.microsoft.com/office/drawing/2014/main" id="{96FDCE30-E2B2-4D6E-BC10-826A23B6DDD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42924" y="474243"/>
            <a:ext cx="4708833" cy="2142519"/>
          </a:xfrm>
          <a:prstGeom prst="rect">
            <a:avLst/>
          </a:prstGeom>
        </p:spPr>
      </p:pic>
      <p:cxnSp>
        <p:nvCxnSpPr>
          <p:cNvPr id="7" name="Straight Connector 6">
            <a:extLst>
              <a:ext uri="{FF2B5EF4-FFF2-40B4-BE49-F238E27FC236}">
                <a16:creationId xmlns:a16="http://schemas.microsoft.com/office/drawing/2014/main" id="{F86DAD7E-DE4B-4857-91C5-569D43F31A4A}"/>
              </a:ext>
            </a:extLst>
          </p:cNvPr>
          <p:cNvCxnSpPr>
            <a:cxnSpLocks/>
          </p:cNvCxnSpPr>
          <p:nvPr/>
        </p:nvCxnSpPr>
        <p:spPr>
          <a:xfrm>
            <a:off x="717085" y="3695700"/>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5065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58674A-D588-4B21-93E8-66D0822D831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368866" y="2398038"/>
            <a:ext cx="5388952" cy="2451973"/>
          </a:xfrm>
          <a:prstGeom prst="rect">
            <a:avLst/>
          </a:prstGeom>
        </p:spPr>
      </p:pic>
    </p:spTree>
    <p:extLst>
      <p:ext uri="{BB962C8B-B14F-4D97-AF65-F5344CB8AC3E}">
        <p14:creationId xmlns:p14="http://schemas.microsoft.com/office/powerpoint/2010/main" val="346693147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730148" y="928940"/>
            <a:ext cx="10449452" cy="5460136"/>
          </a:xfrm>
        </p:spPr>
        <p:txBody>
          <a:bodyPr>
            <a:noAutofit/>
          </a:bodyPr>
          <a:lstStyle/>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6" name="TextBox 5">
            <a:extLst>
              <a:ext uri="{FF2B5EF4-FFF2-40B4-BE49-F238E27FC236}">
                <a16:creationId xmlns:a16="http://schemas.microsoft.com/office/drawing/2014/main" id="{EF97C3D5-9B04-11DA-ACAD-553B0D5FA3AD}"/>
              </a:ext>
            </a:extLst>
          </p:cNvPr>
          <p:cNvSpPr txBox="1"/>
          <p:nvPr/>
        </p:nvSpPr>
        <p:spPr>
          <a:xfrm>
            <a:off x="643055" y="821709"/>
            <a:ext cx="10511872" cy="6463308"/>
          </a:xfrm>
          <a:prstGeom prst="rect">
            <a:avLst/>
          </a:prstGeom>
          <a:noFill/>
        </p:spPr>
        <p:txBody>
          <a:bodyPr wrap="square">
            <a:spAutoFit/>
          </a:bodyPr>
          <a:lstStyle/>
          <a:p>
            <a:r>
              <a:rPr lang="en-IE" sz="1800" dirty="0">
                <a:effectLst/>
                <a:latin typeface="Calibri" panose="020F0502020204030204" pitchFamily="34" charset="0"/>
                <a:ea typeface="Calibri" panose="020F0502020204030204" pitchFamily="34" charset="0"/>
              </a:rPr>
              <a:t>From Abbott to Center Parcs, the employment base in County Longford continues to expand with several of our key employers announcing further expansion plans in 2023. A recently announced investment of over €100m by Centre Parcs in its Longford Forest resort is a real endorsement of its business model and a boost to the whole County , marking Longford as one of Ireland’s key internal tourism destinations with up to 4,000 visitors per week.</a:t>
            </a:r>
          </a:p>
          <a:p>
            <a:endParaRPr lang="en-IE" dirty="0">
              <a:latin typeface="Calibri" panose="020F0502020204030204" pitchFamily="34" charset="0"/>
              <a:ea typeface="Calibri" panose="020F0502020204030204" pitchFamily="34" charset="0"/>
            </a:endParaRPr>
          </a:p>
          <a:p>
            <a:pPr marL="342900" lvl="0" indent="-342900">
              <a:buFont typeface="+mj-lt"/>
              <a:buAutoNum type="arabicPeriod"/>
            </a:pPr>
            <a:r>
              <a:rPr lang="en-IE" sz="1800" dirty="0">
                <a:effectLst/>
                <a:latin typeface="Calibri" panose="020F0502020204030204" pitchFamily="34" charset="0"/>
                <a:ea typeface="Times New Roman" panose="02020603050405020304" pitchFamily="18" charset="0"/>
              </a:rPr>
              <a:t>The framework for contractors to construct new homes and renovate existing homes was maintained local contractors.</a:t>
            </a:r>
            <a:endParaRPr lang="en-I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IE" sz="1800" dirty="0">
                <a:effectLst/>
                <a:latin typeface="Calibri" panose="020F0502020204030204" pitchFamily="34" charset="0"/>
                <a:ea typeface="Times New Roman" panose="02020603050405020304" pitchFamily="18" charset="0"/>
              </a:rPr>
              <a:t>The development of energy efficient homes supports local business to diversify and upskill skills. </a:t>
            </a:r>
            <a:r>
              <a:rPr lang="en-IE" sz="1800" b="1" dirty="0">
                <a:effectLst/>
                <a:latin typeface="Calibri" panose="020F0502020204030204" pitchFamily="34" charset="0"/>
                <a:ea typeface="Times New Roman" panose="02020603050405020304" pitchFamily="18" charset="0"/>
              </a:rPr>
              <a:t>Housing </a:t>
            </a:r>
            <a:endParaRPr lang="en-IE" sz="1800" dirty="0">
              <a:effectLst/>
              <a:latin typeface="Calibri" panose="020F0502020204030204" pitchFamily="34" charset="0"/>
              <a:ea typeface="Calibri" panose="020F0502020204030204" pitchFamily="34" charset="0"/>
            </a:endParaRPr>
          </a:p>
          <a:p>
            <a:endParaRPr lang="en-IE" dirty="0">
              <a:latin typeface="Calibri" panose="020F0502020204030204" pitchFamily="34" charset="0"/>
            </a:endParaRPr>
          </a:p>
          <a:p>
            <a:r>
              <a:rPr lang="en-IE" dirty="0"/>
              <a:t>Ballinamuck Festival-</a:t>
            </a:r>
            <a:r>
              <a:rPr lang="en-IE" b="1" dirty="0"/>
              <a:t>Library</a:t>
            </a:r>
            <a:endParaRPr lang="en-IE" dirty="0"/>
          </a:p>
          <a:p>
            <a:endParaRPr lang="en-IE" dirty="0"/>
          </a:p>
          <a:p>
            <a:r>
              <a:rPr lang="en-IE" dirty="0"/>
              <a:t>The Yard - Abbeyshrule opened in April 2023-Regeneration -</a:t>
            </a:r>
            <a:r>
              <a:rPr lang="en-IE" b="1" dirty="0"/>
              <a:t>Regeneration</a:t>
            </a:r>
          </a:p>
          <a:p>
            <a:endParaRPr lang="en-IE" dirty="0"/>
          </a:p>
          <a:p>
            <a:r>
              <a:rPr lang="en-IE" dirty="0"/>
              <a:t>The Longford Dream Space showcase was a significant highlight for 2023 with 300 students taking part.</a:t>
            </a:r>
            <a:r>
              <a:rPr lang="en-IE" b="1" dirty="0"/>
              <a:t>IT</a:t>
            </a:r>
            <a:endParaRPr lang="en-IE" dirty="0"/>
          </a:p>
          <a:p>
            <a:endParaRPr lang="en-IE" dirty="0"/>
          </a:p>
          <a:p>
            <a:r>
              <a:rPr lang="en-IE" dirty="0"/>
              <a:t>Completion of almost €7m to 150 projects over the lifetime of the LEADER,EURI and Transitional Programmes. </a:t>
            </a:r>
            <a:r>
              <a:rPr lang="en-IE" b="1" dirty="0"/>
              <a:t>Community </a:t>
            </a:r>
          </a:p>
          <a:p>
            <a:endParaRPr lang="en-IE" b="1" dirty="0"/>
          </a:p>
          <a:p>
            <a:r>
              <a:rPr lang="en-IE" dirty="0"/>
              <a:t>Longford Lights was the new festival in Q1 - great success </a:t>
            </a:r>
            <a:r>
              <a:rPr lang="en-IE" b="1" dirty="0"/>
              <a:t>Community</a:t>
            </a:r>
            <a:r>
              <a:rPr lang="en-IE" dirty="0"/>
              <a:t> </a:t>
            </a:r>
          </a:p>
          <a:p>
            <a:endParaRPr lang="en-IE" b="1" dirty="0"/>
          </a:p>
          <a:p>
            <a:r>
              <a:rPr lang="en-IE" dirty="0"/>
              <a:t>Longford is part of a Failte Ireland / Just Transition Steering- </a:t>
            </a:r>
            <a:r>
              <a:rPr lang="en-IE" b="1" dirty="0"/>
              <a:t>Regeneration </a:t>
            </a:r>
          </a:p>
          <a:p>
            <a:endParaRPr lang="en-IE" dirty="0"/>
          </a:p>
        </p:txBody>
      </p:sp>
    </p:spTree>
    <p:extLst>
      <p:ext uri="{BB962C8B-B14F-4D97-AF65-F5344CB8AC3E}">
        <p14:creationId xmlns:p14="http://schemas.microsoft.com/office/powerpoint/2010/main" val="22877770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736135" y="298351"/>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548458" y="953628"/>
            <a:ext cx="10449452" cy="5645949"/>
          </a:xfrm>
        </p:spPr>
        <p:txBody>
          <a:bodyPr>
            <a:noAutofit/>
          </a:bodyPr>
          <a:lstStyle/>
          <a:p>
            <a:pPr>
              <a:lnSpc>
                <a:spcPct val="107000"/>
              </a:lnSpc>
              <a:spcAft>
                <a:spcPts val="800"/>
              </a:spcAft>
            </a:pPr>
            <a:endParaRPr lang="en-IE" sz="1800" dirty="0">
              <a:solidFill>
                <a:schemeClr val="tx1"/>
              </a:solidFill>
              <a:latin typeface="Calibri" panose="020F0502020204030204" pitchFamily="34" charset="0"/>
              <a:ea typeface="Calibri" panose="020F0502020204030204" pitchFamily="34"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80004" y="6335164"/>
            <a:ext cx="3011996" cy="497517"/>
          </a:xfrm>
          <a:prstGeom prst="rect">
            <a:avLst/>
          </a:prstGeom>
        </p:spPr>
      </p:pic>
      <p:sp>
        <p:nvSpPr>
          <p:cNvPr id="6" name="TextBox 5">
            <a:extLst>
              <a:ext uri="{FF2B5EF4-FFF2-40B4-BE49-F238E27FC236}">
                <a16:creationId xmlns:a16="http://schemas.microsoft.com/office/drawing/2014/main" id="{9C94646A-8A61-C8F1-B76B-49D34557A425}"/>
              </a:ext>
            </a:extLst>
          </p:cNvPr>
          <p:cNvSpPr txBox="1"/>
          <p:nvPr/>
        </p:nvSpPr>
        <p:spPr>
          <a:xfrm>
            <a:off x="497330" y="790135"/>
            <a:ext cx="11197340" cy="6186309"/>
          </a:xfrm>
          <a:prstGeom prst="rect">
            <a:avLst/>
          </a:prstGeom>
          <a:noFill/>
        </p:spPr>
        <p:txBody>
          <a:bodyPr wrap="square">
            <a:spAutoFit/>
          </a:bodyPr>
          <a:lstStyle/>
          <a:p>
            <a:r>
              <a:rPr lang="en-IE" dirty="0"/>
              <a:t>Longford Connected Project valued at 5.2 Million completed in February 2023 – </a:t>
            </a:r>
            <a:r>
              <a:rPr lang="en-IE" b="1" dirty="0"/>
              <a:t>Regeneration </a:t>
            </a:r>
          </a:p>
          <a:p>
            <a:endParaRPr lang="en-IE" dirty="0"/>
          </a:p>
          <a:p>
            <a:r>
              <a:rPr lang="en-IE" dirty="0"/>
              <a:t>The annual revenue budget has been completed –</a:t>
            </a:r>
            <a:r>
              <a:rPr lang="en-IE" b="1" dirty="0"/>
              <a:t>Finance </a:t>
            </a:r>
          </a:p>
          <a:p>
            <a:endParaRPr lang="en-IE" b="1" dirty="0"/>
          </a:p>
          <a:p>
            <a:r>
              <a:rPr lang="en-IE" sz="1800" dirty="0">
                <a:effectLst/>
                <a:latin typeface="Calibri" panose="020F0502020204030204" pitchFamily="34" charset="0"/>
                <a:ea typeface="Calibri" panose="020F0502020204030204" pitchFamily="34" charset="0"/>
              </a:rPr>
              <a:t>In 2023, LCC advertised on average 1 competition per week and recruited on average 1 employee per week. </a:t>
            </a:r>
            <a:r>
              <a:rPr lang="en-IE" b="1" dirty="0">
                <a:latin typeface="Calibri" panose="020F0502020204030204" pitchFamily="34" charset="0"/>
                <a:ea typeface="Calibri" panose="020F0502020204030204" pitchFamily="34" charset="0"/>
              </a:rPr>
              <a:t>HR</a:t>
            </a:r>
            <a:endParaRPr lang="en-IE" sz="1800" dirty="0">
              <a:effectLst/>
              <a:latin typeface="Calibri" panose="020F0502020204030204" pitchFamily="34" charset="0"/>
              <a:ea typeface="Calibri" panose="020F0502020204030204" pitchFamily="34" charset="0"/>
            </a:endParaRPr>
          </a:p>
          <a:p>
            <a:endParaRPr lang="en-IE" dirty="0"/>
          </a:p>
          <a:p>
            <a:r>
              <a:rPr lang="en-IE" dirty="0"/>
              <a:t>Rates, Rents &amp; Loans are billed and the Collection Rates at the end of Q3 2023 were on a par or higher than the same time in 2022 </a:t>
            </a:r>
            <a:r>
              <a:rPr lang="en-IE" b="1" dirty="0"/>
              <a:t>Finance </a:t>
            </a:r>
          </a:p>
          <a:p>
            <a:endParaRPr lang="en-IE" dirty="0"/>
          </a:p>
          <a:p>
            <a:r>
              <a:rPr lang="en-IE" sz="1800" dirty="0">
                <a:effectLst/>
                <a:latin typeface="Calibri" panose="020F0502020204030204" pitchFamily="34" charset="0"/>
                <a:ea typeface="Calibri" panose="020F0502020204030204" pitchFamily="34" charset="0"/>
              </a:rPr>
              <a:t>Implemented new technologies (voice messaging systems and solar powered smart bins) which resulted in significant reduction in littering in known litter black spots and also in a reduction in complaints from local businesses and households. </a:t>
            </a:r>
            <a:r>
              <a:rPr lang="en-IE" sz="1800" b="1" dirty="0">
                <a:effectLst/>
                <a:latin typeface="Calibri" panose="020F0502020204030204" pitchFamily="34" charset="0"/>
                <a:ea typeface="Calibri" panose="020F0502020204030204" pitchFamily="34" charset="0"/>
              </a:rPr>
              <a:t>Environment </a:t>
            </a:r>
            <a:endParaRPr lang="en-IE" sz="1800" dirty="0">
              <a:effectLst/>
              <a:latin typeface="Calibri" panose="020F0502020204030204" pitchFamily="34" charset="0"/>
              <a:ea typeface="Calibri" panose="020F0502020204030204" pitchFamily="34" charset="0"/>
            </a:endParaRPr>
          </a:p>
          <a:p>
            <a:endParaRPr lang="en-IE" dirty="0"/>
          </a:p>
          <a:p>
            <a:r>
              <a:rPr lang="en-IE" dirty="0"/>
              <a:t>A full programme of works was delivered in each of the Municipal Districts to ensure Longford is well connected and accessible for our businesses, communities and visitors –</a:t>
            </a:r>
            <a:r>
              <a:rPr lang="en-IE" b="1" dirty="0"/>
              <a:t>Roads </a:t>
            </a:r>
          </a:p>
          <a:p>
            <a:endParaRPr lang="en-IE" dirty="0"/>
          </a:p>
          <a:p>
            <a:r>
              <a:rPr lang="en-IE" dirty="0"/>
              <a:t>Rates, Rents &amp; Loans are billed and the Collection Rates at the end of Q3 2023 were on a par or higher than the same time in 2022 –</a:t>
            </a:r>
            <a:r>
              <a:rPr lang="en-IE" b="1" dirty="0"/>
              <a:t>Finance </a:t>
            </a:r>
          </a:p>
          <a:p>
            <a:endParaRPr lang="en-IE" b="1" dirty="0"/>
          </a:p>
          <a:p>
            <a:r>
              <a:rPr lang="en-IE" dirty="0"/>
              <a:t>2 No, Active Travel Schemes in progress on the approaches to Longford Town </a:t>
            </a:r>
          </a:p>
          <a:p>
            <a:endParaRPr lang="en-IE" dirty="0"/>
          </a:p>
          <a:p>
            <a:r>
              <a:rPr lang="en-IE" sz="1800" b="1" dirty="0">
                <a:effectLst/>
                <a:latin typeface="Calibri" panose="020F0502020204030204" pitchFamily="34" charset="0"/>
                <a:ea typeface="Calibri" panose="020F0502020204030204" pitchFamily="34" charset="0"/>
              </a:rPr>
              <a:t>7</a:t>
            </a:r>
            <a:r>
              <a:rPr lang="en-IE" sz="1800" dirty="0">
                <a:effectLst/>
                <a:latin typeface="Calibri" panose="020F0502020204030204" pitchFamily="34" charset="0"/>
                <a:ea typeface="Calibri" panose="020F0502020204030204" pitchFamily="34" charset="0"/>
              </a:rPr>
              <a:t> employees graduated through the Open Learning Scheme for the 2022/2023 -</a:t>
            </a:r>
            <a:r>
              <a:rPr lang="en-IE" b="1" dirty="0">
                <a:latin typeface="Calibri" panose="020F0502020204030204" pitchFamily="34" charset="0"/>
                <a:ea typeface="Calibri" panose="020F0502020204030204" pitchFamily="34" charset="0"/>
              </a:rPr>
              <a:t>HR</a:t>
            </a:r>
            <a:endParaRPr lang="en-IE" dirty="0"/>
          </a:p>
        </p:txBody>
      </p:sp>
    </p:spTree>
    <p:extLst>
      <p:ext uri="{BB962C8B-B14F-4D97-AF65-F5344CB8AC3E}">
        <p14:creationId xmlns:p14="http://schemas.microsoft.com/office/powerpoint/2010/main" val="332652214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2991045" y="237393"/>
            <a:ext cx="6603930" cy="557772"/>
          </a:xfrm>
        </p:spPr>
        <p:txBody>
          <a:bodyPr>
            <a:normAutofit fontScale="90000"/>
          </a:bodyPr>
          <a:lstStyle/>
          <a:p>
            <a:r>
              <a:rPr lang="en-GB" dirty="0">
                <a:solidFill>
                  <a:srgbClr val="CC9900"/>
                </a:solidFill>
              </a:rPr>
              <a:t>A Safer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8" y="928940"/>
            <a:ext cx="10449452" cy="5400607"/>
          </a:xfrm>
        </p:spPr>
        <p:txBody>
          <a:bodyPr>
            <a:noAutofit/>
          </a:bodyPr>
          <a:lstStyle/>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pPr>
              <a:lnSpc>
                <a:spcPct val="100000"/>
              </a:lnSpc>
            </a:pPr>
            <a:r>
              <a:rPr lang="en-IE" sz="1000" dirty="0">
                <a:solidFill>
                  <a:schemeClr val="tx2">
                    <a:lumMod val="75000"/>
                  </a:schemeClr>
                </a:solidFill>
                <a:ea typeface="Calibri" panose="020F0502020204030204" pitchFamily="34" charset="0"/>
              </a:rPr>
              <a:t> </a:t>
            </a: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93427" y="6329548"/>
            <a:ext cx="3011996" cy="497517"/>
          </a:xfrm>
          <a:prstGeom prst="rect">
            <a:avLst/>
          </a:prstGeom>
        </p:spPr>
      </p:pic>
      <p:sp>
        <p:nvSpPr>
          <p:cNvPr id="6" name="TextBox 5">
            <a:extLst>
              <a:ext uri="{FF2B5EF4-FFF2-40B4-BE49-F238E27FC236}">
                <a16:creationId xmlns:a16="http://schemas.microsoft.com/office/drawing/2014/main" id="{586D53BB-B42B-4118-5304-2826AD4232CB}"/>
              </a:ext>
            </a:extLst>
          </p:cNvPr>
          <p:cNvSpPr txBox="1"/>
          <p:nvPr/>
        </p:nvSpPr>
        <p:spPr>
          <a:xfrm>
            <a:off x="667728" y="928939"/>
            <a:ext cx="9984561" cy="7848302"/>
          </a:xfrm>
          <a:prstGeom prst="rect">
            <a:avLst/>
          </a:prstGeom>
          <a:noFill/>
        </p:spPr>
        <p:txBody>
          <a:bodyPr wrap="square">
            <a:spAutoFit/>
          </a:bodyPr>
          <a:lstStyle/>
          <a:p>
            <a:r>
              <a:rPr lang="en-IE" dirty="0"/>
              <a:t>ISO 45001:2018 accreditation maintained –</a:t>
            </a:r>
            <a:r>
              <a:rPr lang="en-IE" b="1" dirty="0"/>
              <a:t>Health and Safety</a:t>
            </a:r>
          </a:p>
          <a:p>
            <a:endParaRPr lang="en-IE" b="1" dirty="0"/>
          </a:p>
          <a:p>
            <a:r>
              <a:rPr lang="en-IE" dirty="0"/>
              <a:t>Awarded Safety Excellence Award </a:t>
            </a:r>
            <a:r>
              <a:rPr lang="en-IE" b="1" dirty="0"/>
              <a:t>-Public Sector-Health and Safety</a:t>
            </a:r>
          </a:p>
          <a:p>
            <a:endParaRPr lang="en-IE" b="1" dirty="0"/>
          </a:p>
          <a:p>
            <a:r>
              <a:rPr lang="en-IE" sz="1800" dirty="0">
                <a:effectLst/>
                <a:latin typeface="Calibri" panose="020F0502020204030204" pitchFamily="34" charset="0"/>
                <a:ea typeface="Calibri" panose="020F0502020204030204" pitchFamily="34" charset="0"/>
              </a:rPr>
              <a:t>The Community Policing Forum continues to work with communities, groups and individuals on policies and strategies designed to make Longford a safe place for all its citizens. This Community Policing Forum demonstrates the value of close working relationships between the key agencies, relationships that are built on trust and relationships that symbolise the coordinated approach to community development in the County. </a:t>
            </a:r>
            <a:endParaRPr lang="en-IE" dirty="0"/>
          </a:p>
          <a:p>
            <a:endParaRPr lang="en-IE" b="1" dirty="0"/>
          </a:p>
          <a:p>
            <a:pPr marL="342900" lvl="0" indent="-342900">
              <a:buFont typeface="+mj-lt"/>
              <a:buAutoNum type="arabicPeriod"/>
            </a:pPr>
            <a:r>
              <a:rPr lang="en-IE" sz="1800" dirty="0">
                <a:effectLst/>
                <a:latin typeface="Calibri" panose="020F0502020204030204" pitchFamily="34" charset="0"/>
                <a:ea typeface="Times New Roman" panose="02020603050405020304" pitchFamily="18" charset="0"/>
              </a:rPr>
              <a:t>Estate management was maintained to support communities.</a:t>
            </a:r>
            <a:endParaRPr lang="en-I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IE" sz="1800" dirty="0">
                <a:effectLst/>
                <a:latin typeface="Calibri" panose="020F0502020204030204" pitchFamily="34" charset="0"/>
                <a:ea typeface="Times New Roman" panose="02020603050405020304" pitchFamily="18" charset="0"/>
              </a:rPr>
              <a:t>Engagement with Approved Housing Bodies supports vulnerable individuals and families. </a:t>
            </a:r>
            <a:r>
              <a:rPr lang="en-IE" sz="1800" b="1" dirty="0">
                <a:effectLst/>
                <a:latin typeface="Calibri" panose="020F0502020204030204" pitchFamily="34" charset="0"/>
                <a:ea typeface="Times New Roman" panose="02020603050405020304" pitchFamily="18" charset="0"/>
              </a:rPr>
              <a:t>Housing </a:t>
            </a:r>
            <a:endParaRPr lang="en-IE" sz="1800" b="1" dirty="0">
              <a:effectLst/>
              <a:latin typeface="Calibri" panose="020F0502020204030204" pitchFamily="34" charset="0"/>
              <a:ea typeface="Calibri" panose="020F0502020204030204" pitchFamily="34" charset="0"/>
            </a:endParaRPr>
          </a:p>
          <a:p>
            <a:endParaRPr lang="en-IE" b="1" dirty="0"/>
          </a:p>
          <a:p>
            <a:r>
              <a:rPr lang="en-IE" dirty="0">
                <a:latin typeface="Calibri" panose="020F0502020204030204" pitchFamily="34" charset="0"/>
                <a:ea typeface="Calibri" panose="020F0502020204030204" pitchFamily="34" charset="0"/>
              </a:rPr>
              <a:t>C</a:t>
            </a:r>
            <a:r>
              <a:rPr lang="en-IE" sz="1800" dirty="0">
                <a:effectLst/>
                <a:latin typeface="Calibri" panose="020F0502020204030204" pitchFamily="34" charset="0"/>
                <a:ea typeface="Calibri" panose="020F0502020204030204" pitchFamily="34" charset="0"/>
              </a:rPr>
              <a:t>ollections of both hazardous-waste and large-goods to prevent illegal dumping and to promote awareness of upcycling in support of circular economy. </a:t>
            </a:r>
            <a:r>
              <a:rPr lang="en-IE" b="1" dirty="0">
                <a:latin typeface="Calibri" panose="020F0502020204030204" pitchFamily="34" charset="0"/>
                <a:ea typeface="Calibri" panose="020F0502020204030204" pitchFamily="34" charset="0"/>
              </a:rPr>
              <a:t>Environment </a:t>
            </a:r>
          </a:p>
          <a:p>
            <a:endParaRPr lang="en-IE" sz="1800" b="1" dirty="0">
              <a:effectLst/>
              <a:latin typeface="Calibri" panose="020F0502020204030204" pitchFamily="34" charset="0"/>
              <a:ea typeface="Calibri" panose="020F0502020204030204" pitchFamily="34" charset="0"/>
            </a:endParaRPr>
          </a:p>
          <a:p>
            <a:r>
              <a:rPr lang="en-IE" dirty="0"/>
              <a:t>A Road Safety Working Together Committee has been established in Co Longford to co-ordinate road Safety Activities-</a:t>
            </a:r>
            <a:r>
              <a:rPr lang="en-IE" b="1" dirty="0"/>
              <a:t>Roads</a:t>
            </a:r>
          </a:p>
          <a:p>
            <a:endParaRPr lang="en-IE" sz="1800" dirty="0">
              <a:effectLst/>
              <a:latin typeface="Calibri" panose="020F0502020204030204" pitchFamily="34" charset="0"/>
              <a:ea typeface="Calibri" panose="020F0502020204030204" pitchFamily="34" charset="0"/>
            </a:endParaRPr>
          </a:p>
          <a:p>
            <a:endParaRPr lang="en-IE" b="1" dirty="0"/>
          </a:p>
          <a:p>
            <a:endParaRPr lang="en-IE" dirty="0"/>
          </a:p>
          <a:p>
            <a:endParaRPr lang="en-IE" b="1" dirty="0"/>
          </a:p>
          <a:p>
            <a:endParaRPr lang="en-IE" dirty="0"/>
          </a:p>
          <a:p>
            <a:endParaRPr lang="en-IE" b="1" dirty="0"/>
          </a:p>
          <a:p>
            <a:r>
              <a:rPr lang="en-IE" dirty="0"/>
              <a:t>Full NSAI audit completed</a:t>
            </a:r>
            <a:r>
              <a:rPr lang="en-IE" b="1" dirty="0"/>
              <a:t>. Fire </a:t>
            </a:r>
            <a:r>
              <a:rPr lang="en-IE" b="1" dirty="0" err="1"/>
              <a:t>Servcies</a:t>
            </a:r>
            <a:endParaRPr lang="en-IE" b="1" dirty="0"/>
          </a:p>
          <a:p>
            <a:endParaRPr lang="en-IE" b="1" dirty="0"/>
          </a:p>
          <a:p>
            <a:r>
              <a:rPr lang="en-IE" dirty="0"/>
              <a:t>Support the objectives of the Ardnacassa and McEoin Park Action Group –</a:t>
            </a:r>
            <a:r>
              <a:rPr lang="en-IE" b="1" dirty="0"/>
              <a:t>Regeneration</a:t>
            </a:r>
            <a:r>
              <a:rPr lang="en-IE" dirty="0"/>
              <a:t> </a:t>
            </a:r>
          </a:p>
          <a:p>
            <a:endParaRPr lang="en-IE" b="1" dirty="0"/>
          </a:p>
        </p:txBody>
      </p:sp>
    </p:spTree>
    <p:extLst>
      <p:ext uri="{BB962C8B-B14F-4D97-AF65-F5344CB8AC3E}">
        <p14:creationId xmlns:p14="http://schemas.microsoft.com/office/powerpoint/2010/main" val="292674152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58A82E-BCA2-DF33-193C-0CF57AC65A09}"/>
              </a:ext>
            </a:extLst>
          </p:cNvPr>
          <p:cNvSpPr txBox="1"/>
          <p:nvPr/>
        </p:nvSpPr>
        <p:spPr>
          <a:xfrm>
            <a:off x="1557780" y="979198"/>
            <a:ext cx="9226484" cy="3970318"/>
          </a:xfrm>
          <a:prstGeom prst="rect">
            <a:avLst/>
          </a:prstGeom>
          <a:noFill/>
        </p:spPr>
        <p:txBody>
          <a:bodyPr wrap="square">
            <a:spAutoFit/>
          </a:bodyPr>
          <a:lstStyle/>
          <a:p>
            <a:r>
              <a:rPr lang="en-IE" dirty="0"/>
              <a:t>Meeting of OPC taking place.  5 year strategy being prepared for review by the SPC-</a:t>
            </a:r>
            <a:r>
              <a:rPr lang="en-IE" b="1" dirty="0"/>
              <a:t>Corporate</a:t>
            </a:r>
            <a:r>
              <a:rPr lang="en-IE" dirty="0"/>
              <a:t> </a:t>
            </a:r>
          </a:p>
          <a:p>
            <a:endParaRPr lang="en-IE" dirty="0"/>
          </a:p>
          <a:p>
            <a:r>
              <a:rPr lang="en-IE" dirty="0"/>
              <a:t>Maintained Service delivery during strike. –</a:t>
            </a:r>
            <a:r>
              <a:rPr lang="en-IE" b="1" dirty="0"/>
              <a:t>Fire Service </a:t>
            </a:r>
          </a:p>
          <a:p>
            <a:endParaRPr lang="en-IE" dirty="0"/>
          </a:p>
          <a:p>
            <a:r>
              <a:rPr lang="en-IE" dirty="0"/>
              <a:t>Internal Audit are completing audits in line with the Annual Plan and presenting to the MT and Audit Committee –</a:t>
            </a:r>
            <a:r>
              <a:rPr lang="en-IE" b="1" dirty="0"/>
              <a:t>Audit and Compliance </a:t>
            </a:r>
          </a:p>
          <a:p>
            <a:endParaRPr lang="en-IE" b="1" dirty="0"/>
          </a:p>
          <a:p>
            <a:r>
              <a:rPr lang="en-IE" dirty="0"/>
              <a:t>Corporate developed a best practice guidance on File management and information compliance </a:t>
            </a:r>
            <a:r>
              <a:rPr lang="en-IE" b="1" dirty="0"/>
              <a:t>–Corporate </a:t>
            </a:r>
          </a:p>
          <a:p>
            <a:endParaRPr lang="en-IE" b="1" dirty="0"/>
          </a:p>
          <a:p>
            <a:r>
              <a:rPr lang="en-IE" dirty="0"/>
              <a:t>The Operational Risk registers were reviewed by each section-</a:t>
            </a:r>
            <a:r>
              <a:rPr lang="en-IE" b="1" dirty="0"/>
              <a:t>Audit and Compliance </a:t>
            </a:r>
          </a:p>
          <a:p>
            <a:endParaRPr lang="en-IE" b="1" dirty="0"/>
          </a:p>
          <a:p>
            <a:r>
              <a:rPr lang="en-IE" sz="1800" dirty="0">
                <a:effectLst/>
                <a:latin typeface="Calibri" panose="020F0502020204030204" pitchFamily="34" charset="0"/>
                <a:ea typeface="Calibri" panose="020F0502020204030204" pitchFamily="34" charset="0"/>
              </a:rPr>
              <a:t>1 health and wellbeing programme every 1.5 weeks </a:t>
            </a:r>
            <a:r>
              <a:rPr lang="en-IE" sz="1800" b="1" dirty="0">
                <a:effectLst/>
                <a:latin typeface="Calibri" panose="020F0502020204030204" pitchFamily="34" charset="0"/>
                <a:ea typeface="Calibri" panose="020F0502020204030204" pitchFamily="34" charset="0"/>
              </a:rPr>
              <a:t>-HR</a:t>
            </a:r>
            <a:endParaRPr lang="en-IE" sz="1800" dirty="0">
              <a:effectLst/>
              <a:latin typeface="Calibri" panose="020F0502020204030204" pitchFamily="34" charset="0"/>
              <a:ea typeface="Calibri" panose="020F0502020204030204" pitchFamily="34" charset="0"/>
            </a:endParaRPr>
          </a:p>
          <a:p>
            <a:endParaRPr lang="en-IE" b="1" dirty="0"/>
          </a:p>
        </p:txBody>
      </p:sp>
      <p:sp>
        <p:nvSpPr>
          <p:cNvPr id="4" name="Title 1">
            <a:extLst>
              <a:ext uri="{FF2B5EF4-FFF2-40B4-BE49-F238E27FC236}">
                <a16:creationId xmlns:a16="http://schemas.microsoft.com/office/drawing/2014/main" id="{5B3289BD-684E-028B-A829-F6F569330FCB}"/>
              </a:ext>
            </a:extLst>
          </p:cNvPr>
          <p:cNvSpPr txBox="1">
            <a:spLocks/>
          </p:cNvSpPr>
          <p:nvPr/>
        </p:nvSpPr>
        <p:spPr>
          <a:xfrm>
            <a:off x="3292702" y="202795"/>
            <a:ext cx="6603930" cy="557772"/>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CC9900"/>
                </a:solidFill>
              </a:rPr>
              <a:t>A Safer County </a:t>
            </a:r>
            <a:endParaRPr lang="en-IE" dirty="0">
              <a:solidFill>
                <a:srgbClr val="CC9900"/>
              </a:solidFill>
            </a:endParaRPr>
          </a:p>
        </p:txBody>
      </p:sp>
      <p:pic>
        <p:nvPicPr>
          <p:cNvPr id="5" name="Graphic 4">
            <a:extLst>
              <a:ext uri="{FF2B5EF4-FFF2-40B4-BE49-F238E27FC236}">
                <a16:creationId xmlns:a16="http://schemas.microsoft.com/office/drawing/2014/main" id="{52BAE845-0E51-DA45-8BA9-ED47553A76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46293" y="5878802"/>
            <a:ext cx="3011996" cy="497517"/>
          </a:xfrm>
          <a:prstGeom prst="rect">
            <a:avLst/>
          </a:prstGeom>
        </p:spPr>
      </p:pic>
    </p:spTree>
    <p:extLst>
      <p:ext uri="{BB962C8B-B14F-4D97-AF65-F5344CB8AC3E}">
        <p14:creationId xmlns:p14="http://schemas.microsoft.com/office/powerpoint/2010/main" val="214377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73514" y="267769"/>
            <a:ext cx="6603930" cy="557772"/>
          </a:xfrm>
        </p:spPr>
        <p:txBody>
          <a:bodyPr>
            <a:normAutofit fontScale="90000"/>
          </a:bodyPr>
          <a:lstStyle/>
          <a:p>
            <a:r>
              <a:rPr lang="en-GB" dirty="0">
                <a:solidFill>
                  <a:srgbClr val="CC9900"/>
                </a:solidFill>
              </a:rPr>
              <a:t>A Greener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C2B8BA99-111C-4FB7-9A33-99D92FC01698}"/>
              </a:ext>
            </a:extLst>
          </p:cNvPr>
          <p:cNvSpPr txBox="1"/>
          <p:nvPr/>
        </p:nvSpPr>
        <p:spPr>
          <a:xfrm>
            <a:off x="308076" y="623536"/>
            <a:ext cx="8504177" cy="5444632"/>
          </a:xfrm>
          <a:prstGeom prst="rect">
            <a:avLst/>
          </a:prstGeom>
          <a:noFill/>
        </p:spPr>
        <p:txBody>
          <a:bodyPr wrap="square">
            <a:spAutoFit/>
          </a:bodyPr>
          <a:lstStyle/>
          <a:p>
            <a:pPr>
              <a:lnSpc>
                <a:spcPct val="107000"/>
              </a:lnSpc>
              <a:spcAft>
                <a:spcPts val="800"/>
              </a:spcAft>
            </a:pPr>
            <a:r>
              <a:rPr lang="en-IE" sz="1800" dirty="0">
                <a:effectLst/>
                <a:latin typeface="Calibri" panose="020F0502020204030204" pitchFamily="34" charset="0"/>
                <a:ea typeface="Calibri" panose="020F0502020204030204" pitchFamily="34" charset="0"/>
              </a:rPr>
              <a:t>Longford Local Authority continues to support the Just Transition Programme which seeks to provide alternative economic opportunities for communities impacted by the cessation of peat harvesting and the closure of the ESB power station. It is working with strategic partners such as Failte Ireland and Waterways Ireland on projects that will bring long-term sustainable benefits to the County.</a:t>
            </a:r>
          </a:p>
          <a:p>
            <a:pPr marL="342900" indent="-342900">
              <a:buFont typeface="+mj-lt"/>
              <a:buAutoNum type="arabicPeriod"/>
            </a:pPr>
            <a:r>
              <a:rPr lang="en-IE" sz="1800" dirty="0">
                <a:effectLst/>
                <a:latin typeface="Calibri" panose="020F0502020204030204" pitchFamily="34" charset="0"/>
                <a:ea typeface="Calibri" panose="020F0502020204030204" pitchFamily="34" charset="0"/>
              </a:rPr>
              <a:t>Appointment of dedicated Climate Action Team for County Longford. </a:t>
            </a:r>
          </a:p>
          <a:p>
            <a:pPr marL="342900" indent="-342900">
              <a:buFont typeface="+mj-lt"/>
              <a:buAutoNum type="arabicPeriod"/>
            </a:pPr>
            <a:r>
              <a:rPr lang="en-IE" sz="1800" dirty="0">
                <a:effectLst/>
                <a:latin typeface="Calibri" panose="020F0502020204030204" pitchFamily="34" charset="0"/>
                <a:ea typeface="Calibri" panose="020F0502020204030204" pitchFamily="34" charset="0"/>
              </a:rPr>
              <a:t>Publication of the Draft Climate Action Plan for County Longford County Council</a:t>
            </a:r>
            <a:endParaRPr lang="en-IE" dirty="0">
              <a:latin typeface="Calibri" panose="020F0502020204030204" pitchFamily="34" charset="0"/>
              <a:ea typeface="Calibri" panose="020F0502020204030204" pitchFamily="34" charset="0"/>
            </a:endParaRPr>
          </a:p>
          <a:p>
            <a:pPr marL="342900" indent="-342900">
              <a:buFont typeface="+mj-lt"/>
              <a:buAutoNum type="arabicPeriod"/>
            </a:pPr>
            <a:r>
              <a:rPr lang="en-IE" sz="1800" dirty="0">
                <a:effectLst/>
                <a:latin typeface="Calibri" panose="020F0502020204030204" pitchFamily="34" charset="0"/>
                <a:ea typeface="Calibri" panose="020F0502020204030204" pitchFamily="34" charset="0"/>
              </a:rPr>
              <a:t>Promotion of the Community Climate Action Fund. </a:t>
            </a:r>
            <a:r>
              <a:rPr lang="en-IE" sz="1800" b="1" dirty="0">
                <a:effectLst/>
                <a:latin typeface="Calibri" panose="020F0502020204030204" pitchFamily="34" charset="0"/>
                <a:ea typeface="Calibri" panose="020F0502020204030204" pitchFamily="34" charset="0"/>
              </a:rPr>
              <a:t>Environment </a:t>
            </a:r>
          </a:p>
          <a:p>
            <a:pPr marL="342900" indent="-342900">
              <a:buFont typeface="+mj-lt"/>
              <a:buAutoNum type="arabicPeriod"/>
            </a:pPr>
            <a:endParaRPr lang="en-IE" b="1" dirty="0">
              <a:latin typeface="Calibri" panose="020F0502020204030204" pitchFamily="34" charset="0"/>
              <a:ea typeface="Calibri" panose="020F0502020204030204" pitchFamily="34" charset="0"/>
            </a:endParaRPr>
          </a:p>
          <a:p>
            <a:pPr lvl="0"/>
            <a:r>
              <a:rPr lang="en-IE" sz="1800" dirty="0">
                <a:effectLst/>
                <a:latin typeface="Calibri" panose="020F0502020204030204" pitchFamily="34" charset="0"/>
                <a:ea typeface="Times New Roman" panose="02020603050405020304" pitchFamily="18" charset="0"/>
              </a:rPr>
              <a:t>1. Retrofit works were completed on over 60 properties to improve the energy efficiencies of the homes.</a:t>
            </a:r>
            <a:endParaRPr lang="en-IE" sz="1800" dirty="0">
              <a:effectLst/>
              <a:latin typeface="Calibri" panose="020F0502020204030204" pitchFamily="34" charset="0"/>
              <a:ea typeface="Calibri" panose="020F0502020204030204" pitchFamily="34" charset="0"/>
            </a:endParaRPr>
          </a:p>
          <a:p>
            <a:pPr lvl="0"/>
            <a:r>
              <a:rPr lang="en-IE" sz="1800" dirty="0">
                <a:effectLst/>
                <a:latin typeface="Calibri" panose="020F0502020204030204" pitchFamily="34" charset="0"/>
                <a:ea typeface="Times New Roman" panose="02020603050405020304" pitchFamily="18" charset="0"/>
              </a:rPr>
              <a:t>2. The delivery of new homes incorporated modern technology to reduce energy consumption.</a:t>
            </a:r>
            <a:endParaRPr lang="en-IE" sz="1800" dirty="0">
              <a:effectLst/>
              <a:latin typeface="Calibri" panose="020F0502020204030204" pitchFamily="34" charset="0"/>
              <a:ea typeface="Calibri" panose="020F0502020204030204" pitchFamily="34" charset="0"/>
            </a:endParaRPr>
          </a:p>
          <a:p>
            <a:endParaRPr lang="en-IE" sz="1800" dirty="0">
              <a:effectLst/>
              <a:latin typeface="Calibri" panose="020F0502020204030204" pitchFamily="34" charset="0"/>
              <a:ea typeface="Calibri" panose="020F050202020403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A number of digital apps were introduced in 2023 which significantly improved efficiency and reduced time and paper amounts invested. </a:t>
            </a:r>
            <a:r>
              <a:rPr lang="en-IE" b="1" dirty="0">
                <a:latin typeface="Calibri" panose="020F0502020204030204" pitchFamily="34" charset="0"/>
                <a:ea typeface="Calibri" panose="020F0502020204030204" pitchFamily="34" charset="0"/>
                <a:cs typeface="Times New Roman" panose="02020603050405020304" pitchFamily="18" charset="0"/>
              </a:rPr>
              <a:t>IT</a:t>
            </a: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Regeneration Section have Collaborated with Bord Na Mona in relation to Trails on their lands</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58045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73514" y="267769"/>
            <a:ext cx="6603930" cy="557772"/>
          </a:xfrm>
        </p:spPr>
        <p:txBody>
          <a:bodyPr>
            <a:normAutofit fontScale="90000"/>
          </a:bodyPr>
          <a:lstStyle/>
          <a:p>
            <a:r>
              <a:rPr lang="en-GB" dirty="0">
                <a:solidFill>
                  <a:srgbClr val="CC9900"/>
                </a:solidFill>
              </a:rPr>
              <a:t>A Greener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C2B8BA99-111C-4FB7-9A33-99D92FC01698}"/>
              </a:ext>
            </a:extLst>
          </p:cNvPr>
          <p:cNvSpPr txBox="1"/>
          <p:nvPr/>
        </p:nvSpPr>
        <p:spPr>
          <a:xfrm>
            <a:off x="411771" y="1008275"/>
            <a:ext cx="8504177" cy="2860463"/>
          </a:xfrm>
          <a:prstGeom prst="rect">
            <a:avLst/>
          </a:prstGeom>
          <a:noFill/>
        </p:spPr>
        <p:txBody>
          <a:bodyPr wrap="square">
            <a:spAutoFit/>
          </a:bodyPr>
          <a:lstStyle/>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A number of Town and Village greenways completed in 2023 including Aughnacliffe 4.2km trail honoured at Pride of Place Awards</a:t>
            </a:r>
            <a:endParaRPr lang="en-IE"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Some older vehicles removed from fleet and replaced with new vehicles</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Reviewing energy consumption, with facilities</a:t>
            </a:r>
            <a:endParaRPr lang="en-IE"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Longford Transport Plan completed. This plan will set out sustainable transport options in Longford Town.</a:t>
            </a: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 Construction of Climate Change Adaption and Resilience Works at various locations</a:t>
            </a:r>
            <a:r>
              <a:rPr lang="en-IE" b="1" dirty="0">
                <a:latin typeface="Calibri" panose="020F0502020204030204" pitchFamily="34" charset="0"/>
                <a:ea typeface="Calibri" panose="020F0502020204030204" pitchFamily="34" charset="0"/>
                <a:cs typeface="Times New Roman" panose="02020603050405020304" pitchFamily="18" charset="0"/>
              </a:rPr>
              <a:t>-Roads</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69220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a:bodyPr>
          <a:lstStyle/>
          <a:p>
            <a:endParaRPr lang="en-IE" sz="4800" dirty="0">
              <a:solidFill>
                <a:srgbClr val="002060"/>
              </a:solidFill>
            </a:endParaRP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124" y="6036759"/>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125229" y="-227056"/>
            <a:ext cx="5797798" cy="1176630"/>
          </a:xfrm>
          <a:prstGeom prst="rect">
            <a:avLst/>
          </a:prstGeom>
        </p:spPr>
      </p:pic>
      <p:sp>
        <p:nvSpPr>
          <p:cNvPr id="8" name="TextBox 7">
            <a:extLst>
              <a:ext uri="{FF2B5EF4-FFF2-40B4-BE49-F238E27FC236}">
                <a16:creationId xmlns:a16="http://schemas.microsoft.com/office/drawing/2014/main" id="{D8556A29-4613-4662-8E0D-7B5FA7B99E6D}"/>
              </a:ext>
            </a:extLst>
          </p:cNvPr>
          <p:cNvSpPr txBox="1"/>
          <p:nvPr/>
        </p:nvSpPr>
        <p:spPr>
          <a:xfrm>
            <a:off x="82190" y="433026"/>
            <a:ext cx="11168604" cy="7021089"/>
          </a:xfrm>
          <a:prstGeom prst="rect">
            <a:avLst/>
          </a:prstGeom>
          <a:noFill/>
        </p:spPr>
        <p:txBody>
          <a:bodyPr wrap="square">
            <a:spAutoFit/>
          </a:bodyPr>
          <a:lstStyle/>
          <a:p>
            <a:pPr>
              <a:lnSpc>
                <a:spcPct val="107000"/>
              </a:lnSpc>
              <a:spcAft>
                <a:spcPts val="800"/>
              </a:spcAft>
            </a:pPr>
            <a:r>
              <a:rPr lang="en-IE" sz="1800" dirty="0">
                <a:effectLst/>
                <a:latin typeface="Calibri" panose="020F0502020204030204" pitchFamily="34" charset="0"/>
                <a:ea typeface="Calibri" panose="020F0502020204030204" pitchFamily="34" charset="0"/>
              </a:rPr>
              <a:t>Longford County Council played a key role in welcoming and managing the successful integration of Ukrainian refugees in 2023. The Community Forum ensures that agency supports to this community are fully coordinated and the local authority has now placed 230 of the 925 strong Ukrainian community into suitable accommodation around the County.</a:t>
            </a:r>
          </a:p>
          <a:p>
            <a:r>
              <a:rPr lang="en-IE" sz="1800" dirty="0">
                <a:effectLst/>
                <a:latin typeface="Calibri" panose="020F0502020204030204" pitchFamily="34" charset="0"/>
                <a:ea typeface="Calibri" panose="020F0502020204030204" pitchFamily="34" charset="0"/>
              </a:rPr>
              <a:t>Engaged in consultation with the Elected Members to support and strengthen local democracy, briefed and updated the member on the Draft Climate Action Plan 2024-2029 and the Community Climate Action fund.</a:t>
            </a:r>
            <a:r>
              <a:rPr lang="en-IE" sz="1800" b="1" dirty="0">
                <a:effectLst/>
                <a:latin typeface="Calibri" panose="020F0502020204030204" pitchFamily="34" charset="0"/>
                <a:ea typeface="Calibri" panose="020F0502020204030204" pitchFamily="34" charset="0"/>
              </a:rPr>
              <a:t> Environment </a:t>
            </a:r>
            <a:endParaRPr lang="en-IE" sz="1800" dirty="0">
              <a:effectLst/>
              <a:latin typeface="Calibri" panose="020F0502020204030204" pitchFamily="34" charset="0"/>
              <a:ea typeface="Calibri" panose="020F0502020204030204" pitchFamily="34" charset="0"/>
            </a:endParaRPr>
          </a:p>
          <a:p>
            <a:endParaRPr lang="en-IE" sz="1800" dirty="0">
              <a:effectLst/>
              <a:latin typeface="Calibri" panose="020F0502020204030204" pitchFamily="34" charset="0"/>
              <a:ea typeface="Calibri" panose="020F0502020204030204" pitchFamily="34" charset="0"/>
            </a:endParaRPr>
          </a:p>
          <a:p>
            <a:r>
              <a:rPr lang="en-IE" sz="1800" dirty="0">
                <a:effectLst/>
                <a:latin typeface="Calibri" panose="020F0502020204030204" pitchFamily="34" charset="0"/>
                <a:ea typeface="Calibri" panose="020F0502020204030204" pitchFamily="34" charset="0"/>
              </a:rPr>
              <a:t>Provision of burial facilities for people of different faith in the County to support choice for other religions to observe their funeral rights. </a:t>
            </a:r>
            <a:r>
              <a:rPr lang="en-IE" sz="1800" b="1" dirty="0">
                <a:effectLst/>
                <a:latin typeface="Calibri" panose="020F0502020204030204" pitchFamily="34" charset="0"/>
                <a:ea typeface="Calibri" panose="020F0502020204030204" pitchFamily="34" charset="0"/>
              </a:rPr>
              <a:t>Environment</a:t>
            </a:r>
            <a:r>
              <a:rPr lang="en-IE" sz="1800" dirty="0">
                <a:effectLst/>
                <a:latin typeface="Calibri" panose="020F0502020204030204" pitchFamily="34" charset="0"/>
                <a:ea typeface="Calibri" panose="020F0502020204030204" pitchFamily="34" charset="0"/>
              </a:rPr>
              <a:t> </a:t>
            </a:r>
          </a:p>
          <a:p>
            <a:endParaRPr lang="en-IE" dirty="0">
              <a:latin typeface="Calibri" panose="020F0502020204030204" pitchFamily="34" charset="0"/>
              <a:ea typeface="Calibri" panose="020F0502020204030204" pitchFamily="34" charset="0"/>
            </a:endParaRPr>
          </a:p>
          <a:p>
            <a:pPr marL="342900" lvl="0" indent="-342900">
              <a:buFont typeface="+mj-lt"/>
              <a:buAutoNum type="arabicPeriod"/>
            </a:pPr>
            <a:r>
              <a:rPr lang="en-IE" sz="1800" dirty="0">
                <a:effectLst/>
                <a:latin typeface="Calibri" panose="020F0502020204030204" pitchFamily="34" charset="0"/>
                <a:ea typeface="Times New Roman" panose="02020603050405020304" pitchFamily="18" charset="0"/>
              </a:rPr>
              <a:t>Significant progress was made in providing affordable housing in the County. With expressions of interest sought from eligible families. </a:t>
            </a:r>
            <a:endParaRPr lang="en-IE" sz="1800" dirty="0">
              <a:effectLst/>
              <a:latin typeface="Calibri" panose="020F0502020204030204" pitchFamily="34" charset="0"/>
              <a:ea typeface="Calibri" panose="020F0502020204030204" pitchFamily="34" charset="0"/>
            </a:endParaRPr>
          </a:p>
          <a:p>
            <a:pPr marL="342900" indent="-342900">
              <a:buFont typeface="+mj-lt"/>
              <a:buAutoNum type="arabicPeriod"/>
            </a:pPr>
            <a:r>
              <a:rPr lang="en-IE" sz="1800" dirty="0">
                <a:effectLst/>
                <a:latin typeface="Calibri" panose="020F0502020204030204" pitchFamily="34" charset="0"/>
                <a:ea typeface="Times New Roman" panose="02020603050405020304" pitchFamily="18" charset="0"/>
              </a:rPr>
              <a:t>An additional 73 social homes was delivered to support families in need of housing supports. </a:t>
            </a:r>
            <a:r>
              <a:rPr lang="en-IE" sz="1800" b="1" dirty="0">
                <a:effectLst/>
                <a:latin typeface="Calibri" panose="020F0502020204030204" pitchFamily="34" charset="0"/>
                <a:ea typeface="Times New Roman" panose="02020603050405020304" pitchFamily="18" charset="0"/>
              </a:rPr>
              <a:t>Housing </a:t>
            </a:r>
            <a:endParaRPr lang="en-IE" sz="1800" dirty="0">
              <a:effectLst/>
              <a:latin typeface="Calibri" panose="020F0502020204030204" pitchFamily="34" charset="0"/>
              <a:ea typeface="Calibri" panose="020F0502020204030204" pitchFamily="34" charset="0"/>
            </a:endParaRPr>
          </a:p>
          <a:p>
            <a:endParaRPr lang="en-I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2023-2029 draft LECP on course for adoption in December 2023</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....Community</a:t>
            </a:r>
            <a:endParaRPr lang="en-IE" b="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Policy Enhancement through SPCs. 3 Community Involvement Schemes delivered.</a:t>
            </a:r>
            <a:r>
              <a:rPr lang="en-IE" sz="1800" b="1" dirty="0">
                <a:effectLst/>
                <a:latin typeface="Calibri" panose="020F0502020204030204" pitchFamily="34" charset="0"/>
                <a:ea typeface="Calibri" panose="020F0502020204030204" pitchFamily="34" charset="0"/>
                <a:cs typeface="Times New Roman" panose="02020603050405020304" pitchFamily="18" charset="0"/>
              </a:rPr>
              <a:t> </a:t>
            </a:r>
            <a:r>
              <a:rPr lang="en-IE" b="1" dirty="0">
                <a:latin typeface="Calibri" panose="020F0502020204030204" pitchFamily="34" charset="0"/>
                <a:ea typeface="Calibri" panose="020F0502020204030204" pitchFamily="34" charset="0"/>
                <a:cs typeface="Times New Roman" panose="02020603050405020304" pitchFamily="18" charset="0"/>
              </a:rPr>
              <a:t>Roads</a:t>
            </a:r>
          </a:p>
          <a:p>
            <a:pPr>
              <a:lnSpc>
                <a:spcPct val="107000"/>
              </a:lnSpc>
              <a:spcAft>
                <a:spcPts val="800"/>
              </a:spcAft>
            </a:pPr>
            <a:r>
              <a:rPr lang="en-IE" sz="1800" dirty="0">
                <a:effectLst/>
                <a:latin typeface="Calibri" panose="020F0502020204030204" pitchFamily="34" charset="0"/>
                <a:ea typeface="Calibri" panose="020F0502020204030204" pitchFamily="34" charset="0"/>
              </a:rPr>
              <a:t>LCC held the annual Employee Appreciation Day on the 5</a:t>
            </a:r>
            <a:r>
              <a:rPr lang="en-IE" sz="1800" baseline="30000" dirty="0">
                <a:effectLst/>
                <a:latin typeface="Calibri" panose="020F0502020204030204" pitchFamily="34" charset="0"/>
                <a:ea typeface="Calibri" panose="020F0502020204030204" pitchFamily="34" charset="0"/>
              </a:rPr>
              <a:t>th</a:t>
            </a:r>
            <a:r>
              <a:rPr lang="en-IE" sz="1800" dirty="0">
                <a:effectLst/>
                <a:latin typeface="Calibri" panose="020F0502020204030204" pitchFamily="34" charset="0"/>
                <a:ea typeface="Calibri" panose="020F0502020204030204" pitchFamily="34" charset="0"/>
              </a:rPr>
              <a:t> December focusing on metal health and recognising our mental health champions, our 2022/2023 graduates from the open learning scheme and employees with 20, 25 and 30 years service.</a:t>
            </a:r>
            <a:r>
              <a:rPr lang="en-IE" sz="1800" b="1" dirty="0">
                <a:effectLst/>
                <a:latin typeface="Calibri" panose="020F0502020204030204" pitchFamily="34" charset="0"/>
                <a:ea typeface="Calibri" panose="020F0502020204030204" pitchFamily="34" charset="0"/>
              </a:rPr>
              <a:t>HR</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6311558"/>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a:bodyPr>
          <a:lstStyle/>
          <a:p>
            <a:endParaRPr lang="en-IE" sz="4800" dirty="0">
              <a:solidFill>
                <a:srgbClr val="002060"/>
              </a:solidFill>
            </a:endParaRP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05709" y="6081457"/>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437859" y="128333"/>
            <a:ext cx="5797798" cy="1176630"/>
          </a:xfrm>
          <a:prstGeom prst="rect">
            <a:avLst/>
          </a:prstGeom>
        </p:spPr>
      </p:pic>
      <p:sp>
        <p:nvSpPr>
          <p:cNvPr id="5" name="TextBox 4">
            <a:extLst>
              <a:ext uri="{FF2B5EF4-FFF2-40B4-BE49-F238E27FC236}">
                <a16:creationId xmlns:a16="http://schemas.microsoft.com/office/drawing/2014/main" id="{A9493EEF-E971-3075-A010-A3B2C12237D8}"/>
              </a:ext>
            </a:extLst>
          </p:cNvPr>
          <p:cNvSpPr txBox="1"/>
          <p:nvPr/>
        </p:nvSpPr>
        <p:spPr>
          <a:xfrm>
            <a:off x="585537" y="970371"/>
            <a:ext cx="11020926" cy="5597366"/>
          </a:xfrm>
          <a:prstGeom prst="rect">
            <a:avLst/>
          </a:prstGeom>
          <a:noFill/>
        </p:spPr>
        <p:txBody>
          <a:bodyPr wrap="square">
            <a:spAutoFit/>
          </a:bodyPr>
          <a:lstStyle/>
          <a:p>
            <a:pPr>
              <a:lnSpc>
                <a:spcPct val="107000"/>
              </a:lnSpc>
              <a:spcAft>
                <a:spcPts val="800"/>
              </a:spcAft>
            </a:pPr>
            <a:r>
              <a:rPr lang="en-IE" dirty="0">
                <a:latin typeface="Calibri" panose="020F0502020204030204" pitchFamily="34" charset="0"/>
                <a:ea typeface="Calibri" panose="020F0502020204030204" pitchFamily="34" charset="0"/>
                <a:cs typeface="Times New Roman" panose="02020603050405020304" pitchFamily="18" charset="0"/>
              </a:rPr>
              <a:t>Support provided to all Elected and Committee members throughout the year</a:t>
            </a:r>
            <a:r>
              <a:rPr lang="en-IE" b="1" dirty="0">
                <a:latin typeface="Calibri" panose="020F0502020204030204" pitchFamily="34" charset="0"/>
                <a:ea typeface="Calibri" panose="020F0502020204030204" pitchFamily="34" charset="0"/>
                <a:cs typeface="Times New Roman" panose="02020603050405020304" pitchFamily="18" charset="0"/>
              </a:rPr>
              <a:t>-Corporate Services</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LCC provided €35,000 funding in 2023 to supplement allocation by DRCD-</a:t>
            </a:r>
            <a:r>
              <a:rPr lang="en-IE" sz="1800" b="1" dirty="0">
                <a:effectLst/>
                <a:latin typeface="Calibri" panose="020F0502020204030204" pitchFamily="34" charset="0"/>
                <a:ea typeface="Calibri" panose="020F0502020204030204" pitchFamily="34" charset="0"/>
                <a:cs typeface="Times New Roman" panose="02020603050405020304" pitchFamily="18" charset="0"/>
              </a:rPr>
              <a:t>Community</a:t>
            </a:r>
            <a:r>
              <a:rPr lang="en-IE"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Grant of €25,000 notified to support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Comhairle</a:t>
            </a:r>
            <a:r>
              <a:rPr lang="en-IE" sz="1800" dirty="0">
                <a:effectLst/>
                <a:latin typeface="Calibri" panose="020F0502020204030204" pitchFamily="34" charset="0"/>
                <a:ea typeface="Calibri" panose="020F0502020204030204" pitchFamily="34" charset="0"/>
                <a:cs typeface="Times New Roman" panose="02020603050405020304" pitchFamily="18" charset="0"/>
              </a:rPr>
              <a:t> na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nOg</a:t>
            </a:r>
            <a:r>
              <a:rPr lang="en-IE" sz="1800" dirty="0">
                <a:effectLst/>
                <a:latin typeface="Calibri" panose="020F0502020204030204" pitchFamily="34" charset="0"/>
                <a:ea typeface="Calibri" panose="020F0502020204030204" pitchFamily="34" charset="0"/>
                <a:cs typeface="Times New Roman" panose="02020603050405020304" pitchFamily="18" charset="0"/>
              </a:rPr>
              <a:t> in 2023. Autism awareness workshops being rolled out to post-primary schools. </a:t>
            </a:r>
            <a:r>
              <a:rPr lang="en-IE" sz="1800" b="1" dirty="0">
                <a:effectLst/>
                <a:latin typeface="Calibri" panose="020F0502020204030204" pitchFamily="34" charset="0"/>
                <a:ea typeface="Calibri" panose="020F0502020204030204" pitchFamily="34" charset="0"/>
                <a:cs typeface="Times New Roman" panose="02020603050405020304" pitchFamily="18" charset="0"/>
              </a:rPr>
              <a:t>Community </a:t>
            </a:r>
            <a:endParaRPr lang="en-IE"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dirty="0">
                <a:latin typeface="Calibri" panose="020F0502020204030204" pitchFamily="34" charset="0"/>
                <a:ea typeface="Calibri" panose="020F0502020204030204" pitchFamily="34" charset="0"/>
                <a:cs typeface="Times New Roman" panose="02020603050405020304" pitchFamily="18" charset="0"/>
              </a:rPr>
              <a:t>Participation in the Governments check the register stand, Council's inaugural stand at National Ploughing Championships </a:t>
            </a:r>
            <a:r>
              <a:rPr lang="en-IE" b="1" dirty="0">
                <a:latin typeface="Calibri" panose="020F0502020204030204" pitchFamily="34" charset="0"/>
                <a:ea typeface="Calibri" panose="020F0502020204030204" pitchFamily="34" charset="0"/>
                <a:cs typeface="Times New Roman" panose="02020603050405020304" pitchFamily="18" charset="0"/>
              </a:rPr>
              <a:t>–Corporate </a:t>
            </a:r>
            <a:endParaRPr lang="en-IE" dirty="0"/>
          </a:p>
          <a:p>
            <a:r>
              <a:rPr lang="en-IE" dirty="0"/>
              <a:t>Grants of €262,757 allocated to 131 Community Groups</a:t>
            </a:r>
          </a:p>
          <a:p>
            <a:endParaRPr lang="en-IE" dirty="0"/>
          </a:p>
          <a:p>
            <a:r>
              <a:rPr lang="en-IE" sz="1800" dirty="0">
                <a:effectLst/>
                <a:latin typeface="Calibri" panose="020F0502020204030204" pitchFamily="34" charset="0"/>
                <a:ea typeface="Calibri" panose="020F0502020204030204" pitchFamily="34" charset="0"/>
                <a:cs typeface="Times New Roman" panose="02020603050405020304" pitchFamily="18" charset="0"/>
              </a:rPr>
              <a:t>5 year CI strategy was adopted and published in February 2023. New library strategy now in place- library is the place.  Part of the national programming committee</a:t>
            </a:r>
            <a:r>
              <a:rPr lang="en-IE" sz="1800" b="1" dirty="0">
                <a:effectLst/>
                <a:latin typeface="Calibri" panose="020F0502020204030204" pitchFamily="34" charset="0"/>
                <a:ea typeface="Calibri" panose="020F0502020204030204" pitchFamily="34" charset="0"/>
                <a:cs typeface="Times New Roman" panose="02020603050405020304" pitchFamily="18" charset="0"/>
              </a:rPr>
              <a:t>. Library</a:t>
            </a:r>
            <a:endParaRPr lang="en-IE" dirty="0"/>
          </a:p>
          <a:p>
            <a:endParaRPr lang="en-IE" dirty="0"/>
          </a:p>
          <a:p>
            <a:r>
              <a:rPr lang="en-IE" dirty="0"/>
              <a:t>New Sports Hub approved in Longford town</a:t>
            </a:r>
          </a:p>
          <a:p>
            <a:endParaRPr lang="en-IE" dirty="0"/>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Pilot Community Development Programme extended for a further 12 month period - DRCD funding of €125,000 - delivery by LCRL</a:t>
            </a:r>
            <a:r>
              <a:rPr lang="en-IE" dirty="0">
                <a:latin typeface="Calibri" panose="020F0502020204030204" pitchFamily="34" charset="0"/>
                <a:ea typeface="Calibri" panose="020F0502020204030204" pitchFamily="34" charset="0"/>
                <a:cs typeface="Times New Roman" panose="02020603050405020304" pitchFamily="18" charset="0"/>
              </a:rPr>
              <a:t> –</a:t>
            </a:r>
            <a:r>
              <a:rPr lang="en-IE" b="1" dirty="0">
                <a:latin typeface="Calibri" panose="020F0502020204030204" pitchFamily="34" charset="0"/>
                <a:ea typeface="Calibri" panose="020F0502020204030204" pitchFamily="34" charset="0"/>
                <a:cs typeface="Times New Roman" panose="02020603050405020304" pitchFamily="18" charset="0"/>
              </a:rPr>
              <a:t>Community </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SICAP Programme funding increased to €692,889 in 2023 including ongoing  assistance to Ukrainian refugee</a:t>
            </a:r>
          </a:p>
          <a:p>
            <a:pPr>
              <a:lnSpc>
                <a:spcPct val="107000"/>
              </a:lnSpc>
              <a:spcAft>
                <a:spcPts val="800"/>
              </a:spcAft>
            </a:pPr>
            <a:r>
              <a:rPr lang="en-IE" dirty="0"/>
              <a:t>The Pride Flag was raised on the Council building in support of Pride month.</a:t>
            </a:r>
          </a:p>
        </p:txBody>
      </p:sp>
    </p:spTree>
    <p:extLst>
      <p:ext uri="{BB962C8B-B14F-4D97-AF65-F5344CB8AC3E}">
        <p14:creationId xmlns:p14="http://schemas.microsoft.com/office/powerpoint/2010/main" val="3917080963"/>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1270</Words>
  <Application>Microsoft Office PowerPoint</Application>
  <PresentationFormat>Widescreen</PresentationFormat>
  <Paragraphs>135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Progress Report</vt:lpstr>
      <vt:lpstr>A Thriving County  </vt:lpstr>
      <vt:lpstr>A Thriving County  </vt:lpstr>
      <vt:lpstr>A Safer County </vt:lpstr>
      <vt:lpstr>PowerPoint Presentation</vt:lpstr>
      <vt:lpstr>A Greener County  </vt:lpstr>
      <vt:lpstr>A Greener County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Inga Pupiniene</dc:creator>
  <cp:lastModifiedBy>Gerard  Dennigan</cp:lastModifiedBy>
  <cp:revision>54</cp:revision>
  <cp:lastPrinted>2022-12-13T14:33:54Z</cp:lastPrinted>
  <dcterms:created xsi:type="dcterms:W3CDTF">2020-10-12T09:47:23Z</dcterms:created>
  <dcterms:modified xsi:type="dcterms:W3CDTF">2023-12-12T08:35:48Z</dcterms:modified>
</cp:coreProperties>
</file>